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78" r:id="rId13"/>
    <p:sldId id="279" r:id="rId14"/>
    <p:sldId id="286" r:id="rId15"/>
    <p:sldId id="288" r:id="rId16"/>
    <p:sldId id="289" r:id="rId17"/>
    <p:sldId id="290" r:id="rId18"/>
    <p:sldId id="287" r:id="rId19"/>
    <p:sldId id="292" r:id="rId20"/>
    <p:sldId id="293" r:id="rId21"/>
    <p:sldId id="294" r:id="rId22"/>
    <p:sldId id="268" r:id="rId23"/>
    <p:sldId id="269" r:id="rId24"/>
    <p:sldId id="270" r:id="rId25"/>
    <p:sldId id="273" r:id="rId26"/>
    <p:sldId id="274" r:id="rId27"/>
    <p:sldId id="275" r:id="rId28"/>
    <p:sldId id="276" r:id="rId29"/>
    <p:sldId id="277" r:id="rId30"/>
    <p:sldId id="280" r:id="rId31"/>
    <p:sldId id="281" r:id="rId32"/>
    <p:sldId id="282" r:id="rId33"/>
    <p:sldId id="283" r:id="rId34"/>
    <p:sldId id="284" r:id="rId35"/>
    <p:sldId id="285" r:id="rId36"/>
    <p:sldId id="271" r:id="rId37"/>
    <p:sldId id="272" r:id="rId38"/>
    <p:sldId id="302" r:id="rId39"/>
    <p:sldId id="267" r:id="rId40"/>
    <p:sldId id="305" r:id="rId41"/>
    <p:sldId id="306" r:id="rId42"/>
    <p:sldId id="295" r:id="rId43"/>
    <p:sldId id="296" r:id="rId44"/>
    <p:sldId id="300" r:id="rId45"/>
    <p:sldId id="301" r:id="rId46"/>
    <p:sldId id="304" r:id="rId47"/>
    <p:sldId id="298" r:id="rId48"/>
    <p:sldId id="297" r:id="rId49"/>
    <p:sldId id="303" r:id="rId50"/>
    <p:sldId id="308" r:id="rId51"/>
    <p:sldId id="309" r:id="rId52"/>
    <p:sldId id="310" r:id="rId53"/>
    <p:sldId id="311" r:id="rId54"/>
    <p:sldId id="313" r:id="rId55"/>
    <p:sldId id="314" r:id="rId56"/>
    <p:sldId id="315" r:id="rId57"/>
    <p:sldId id="335" r:id="rId58"/>
    <p:sldId id="323" r:id="rId59"/>
    <p:sldId id="324" r:id="rId60"/>
    <p:sldId id="332" r:id="rId61"/>
    <p:sldId id="333" r:id="rId62"/>
    <p:sldId id="337" r:id="rId63"/>
    <p:sldId id="325" r:id="rId64"/>
    <p:sldId id="326" r:id="rId65"/>
    <p:sldId id="327" r:id="rId66"/>
    <p:sldId id="328" r:id="rId67"/>
    <p:sldId id="329" r:id="rId68"/>
    <p:sldId id="330" r:id="rId69"/>
    <p:sldId id="331" r:id="rId70"/>
    <p:sldId id="317" r:id="rId71"/>
    <p:sldId id="318" r:id="rId72"/>
    <p:sldId id="319" r:id="rId73"/>
    <p:sldId id="320" r:id="rId74"/>
    <p:sldId id="322" r:id="rId75"/>
    <p:sldId id="321" r:id="rId76"/>
    <p:sldId id="316" r:id="rId77"/>
    <p:sldId id="312" r:id="rId78"/>
    <p:sldId id="307" r:id="rId79"/>
    <p:sldId id="299" r:id="rId80"/>
    <p:sldId id="338" r:id="rId81"/>
    <p:sldId id="339" r:id="rId82"/>
    <p:sldId id="342" r:id="rId83"/>
    <p:sldId id="343" r:id="rId84"/>
    <p:sldId id="344" r:id="rId85"/>
    <p:sldId id="345" r:id="rId86"/>
    <p:sldId id="340" r:id="rId87"/>
    <p:sldId id="346" r:id="rId88"/>
    <p:sldId id="347" r:id="rId89"/>
    <p:sldId id="349" r:id="rId90"/>
    <p:sldId id="351" r:id="rId91"/>
    <p:sldId id="350"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4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04" d="100"/>
          <a:sy n="104"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66463-8522-4BA8-8B4F-184C53B4F568}"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263B3-4EAA-4B65-85FA-F6F4E93A475C}" type="slidenum">
              <a:rPr lang="en-US" smtClean="0"/>
              <a:t>‹#›</a:t>
            </a:fld>
            <a:endParaRPr lang="en-US"/>
          </a:p>
        </p:txBody>
      </p:sp>
    </p:spTree>
    <p:extLst>
      <p:ext uri="{BB962C8B-B14F-4D97-AF65-F5344CB8AC3E}">
        <p14:creationId xmlns:p14="http://schemas.microsoft.com/office/powerpoint/2010/main" val="1975156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4263B3-4EAA-4B65-85FA-F6F4E93A475C}" type="slidenum">
              <a:rPr lang="en-US" smtClean="0"/>
              <a:t>11</a:t>
            </a:fld>
            <a:endParaRPr lang="en-US"/>
          </a:p>
        </p:txBody>
      </p:sp>
    </p:spTree>
    <p:extLst>
      <p:ext uri="{BB962C8B-B14F-4D97-AF65-F5344CB8AC3E}">
        <p14:creationId xmlns:p14="http://schemas.microsoft.com/office/powerpoint/2010/main" val="3673221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6E56-1402-F8E3-1A43-B034240BB3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DA46E2-5A1C-F7D0-5316-281072A9EA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009BF2-3F06-2222-07EF-1722663C1C17}"/>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53B84058-C8A5-A756-E91B-48368B63A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BF1C5-F5BD-F9B4-F984-2BE5FD8268D0}"/>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1112307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F69E1-1611-2908-59C8-BD88BAD48A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6C930F-2603-1D0F-DA85-DE6CB310E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A193B-C0DB-EA02-0DE5-DBA425B6426E}"/>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6E365C89-E9C2-C6E2-F05A-2A701B1D3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2C350-AA86-FE56-C10C-86759BBCCCAE}"/>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155398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427A3-0A18-1B80-463B-96F29D8543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434C4-F840-CD90-7A61-EB156512C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038C54-E0FA-A1E2-F5D4-2C31B564C61D}"/>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6BB2358D-EED3-014D-1A63-A228F3FE6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7BFDA-56BF-CBF9-67A6-BCD8855A9780}"/>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1941959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01AE-D4D8-8D6F-E5E1-AC7946855C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E9D09-9590-8AE0-A3DD-9A856434F4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453AC-3E50-B22F-415F-53EC13DCED04}"/>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81466A45-3AEC-84ED-0C76-928D275F7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C15FC0-D7BF-BA9E-3769-859F4AE1499E}"/>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2713407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EF461-0A52-BB66-4D1D-39CFCB4A19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B5C49-D164-0E2C-CF7C-A7E6494CFB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D13674-7A64-595C-6672-94079D6948FA}"/>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E3C5E0A5-B5CF-DE7C-7159-6B16BCC51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EB200-4C80-79FF-4E82-E0FE759C84E6}"/>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263320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4A2E-E6D0-7263-162E-4A3873C10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26860C-9D42-A3D0-655A-778E157FC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B15706-9B32-E88F-B42C-5F9B66B64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82D4D9-6391-5CFD-AD7B-62D094FC0240}"/>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6" name="Footer Placeholder 5">
            <a:extLst>
              <a:ext uri="{FF2B5EF4-FFF2-40B4-BE49-F238E27FC236}">
                <a16:creationId xmlns:a16="http://schemas.microsoft.com/office/drawing/2014/main" id="{3BEF6AE7-370D-EE7A-5C29-36CE9884B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2C076-F3E7-090E-6A5B-4D997900A273}"/>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3045345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628E-BA4E-0124-70D4-6C591F29B8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AA761-374B-6E44-9C5D-BC54B6403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D5590D-F7B2-8385-3DE3-DA1884EF88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A1039-561B-05BB-F427-2B7C699ACB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32EFDA-32C3-A903-9B59-86F68B55E1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C15F2E-724C-4A88-C5A0-F84A3B694CBB}"/>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8" name="Footer Placeholder 7">
            <a:extLst>
              <a:ext uri="{FF2B5EF4-FFF2-40B4-BE49-F238E27FC236}">
                <a16:creationId xmlns:a16="http://schemas.microsoft.com/office/drawing/2014/main" id="{A9D01915-4633-E5FF-1EDD-1FB14260B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5A3FE7-01D7-998B-585B-BFC1513EF131}"/>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3459265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48FE-2306-7DC6-1DC6-C5672663C7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1D2EF4-01AF-3C08-BC02-3C48279DB524}"/>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4" name="Footer Placeholder 3">
            <a:extLst>
              <a:ext uri="{FF2B5EF4-FFF2-40B4-BE49-F238E27FC236}">
                <a16:creationId xmlns:a16="http://schemas.microsoft.com/office/drawing/2014/main" id="{93572383-0BF2-B274-161B-3A7947605D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26590-2627-9E5B-5D9D-E410D701B46A}"/>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228422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8D5D3-8B12-DF8F-F46F-652BBFE3B21F}"/>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3" name="Footer Placeholder 2">
            <a:extLst>
              <a:ext uri="{FF2B5EF4-FFF2-40B4-BE49-F238E27FC236}">
                <a16:creationId xmlns:a16="http://schemas.microsoft.com/office/drawing/2014/main" id="{5B8A6C2D-B71D-4B94-5B13-FBAE39A5B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040F64-FC8A-34C2-7427-480D8602C22A}"/>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518571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3E4C-CC37-D167-11F9-C336ECD4B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0A6B01-A5B9-229B-B55E-43AE216B2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C978B0-9501-7E6F-20FA-A5FBE20F8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6D790-C5F3-C54C-327E-2AB3DB1E36D0}"/>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6" name="Footer Placeholder 5">
            <a:extLst>
              <a:ext uri="{FF2B5EF4-FFF2-40B4-BE49-F238E27FC236}">
                <a16:creationId xmlns:a16="http://schemas.microsoft.com/office/drawing/2014/main" id="{5063E965-EFA2-1A83-DD1E-CB5CA9337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4A612-B219-0DF4-E7B1-D4217D26A678}"/>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3302890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F7E5-038E-2FFC-66B2-8807F85D9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CF00D4-8729-6708-82C2-77228B0A21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0651D5-1EE9-6EF7-1E48-B0A084C92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B0A1B-7FA6-BDFA-9E4D-771FD9175DD8}"/>
              </a:ext>
            </a:extLst>
          </p:cNvPr>
          <p:cNvSpPr>
            <a:spLocks noGrp="1"/>
          </p:cNvSpPr>
          <p:nvPr>
            <p:ph type="dt" sz="half" idx="10"/>
          </p:nvPr>
        </p:nvSpPr>
        <p:spPr/>
        <p:txBody>
          <a:bodyPr/>
          <a:lstStyle/>
          <a:p>
            <a:fld id="{AD6CDC28-10E2-4CDE-A5FF-6E49B37A1343}" type="datetimeFigureOut">
              <a:rPr lang="en-US" smtClean="0"/>
              <a:t>9/24/2025</a:t>
            </a:fld>
            <a:endParaRPr lang="en-US"/>
          </a:p>
        </p:txBody>
      </p:sp>
      <p:sp>
        <p:nvSpPr>
          <p:cNvPr id="6" name="Footer Placeholder 5">
            <a:extLst>
              <a:ext uri="{FF2B5EF4-FFF2-40B4-BE49-F238E27FC236}">
                <a16:creationId xmlns:a16="http://schemas.microsoft.com/office/drawing/2014/main" id="{DE34A8CF-EF93-1B04-347E-0430F60E2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2D16E-0BA9-51E8-4A0A-E4991223598B}"/>
              </a:ext>
            </a:extLst>
          </p:cNvPr>
          <p:cNvSpPr>
            <a:spLocks noGrp="1"/>
          </p:cNvSpPr>
          <p:nvPr>
            <p:ph type="sldNum" sz="quarter" idx="12"/>
          </p:nvPr>
        </p:nvSpPr>
        <p:spPr/>
        <p:txBody>
          <a:bodyPr/>
          <a:lstStyle/>
          <a:p>
            <a:fld id="{818FEA3D-2271-41BB-92A9-750B4E317D1A}" type="slidenum">
              <a:rPr lang="en-US" smtClean="0"/>
              <a:t>‹#›</a:t>
            </a:fld>
            <a:endParaRPr lang="en-US"/>
          </a:p>
        </p:txBody>
      </p:sp>
    </p:spTree>
    <p:extLst>
      <p:ext uri="{BB962C8B-B14F-4D97-AF65-F5344CB8AC3E}">
        <p14:creationId xmlns:p14="http://schemas.microsoft.com/office/powerpoint/2010/main" val="199133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041EC7-A269-7FEC-8B9C-CD502999B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FAC6F-9189-25DD-9148-72DB8890F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6EBE8-9810-D648-21BB-6E233CF949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CDC28-10E2-4CDE-A5FF-6E49B37A1343}" type="datetimeFigureOut">
              <a:rPr lang="en-US" smtClean="0"/>
              <a:t>9/24/2025</a:t>
            </a:fld>
            <a:endParaRPr lang="en-US"/>
          </a:p>
        </p:txBody>
      </p:sp>
      <p:sp>
        <p:nvSpPr>
          <p:cNvPr id="5" name="Footer Placeholder 4">
            <a:extLst>
              <a:ext uri="{FF2B5EF4-FFF2-40B4-BE49-F238E27FC236}">
                <a16:creationId xmlns:a16="http://schemas.microsoft.com/office/drawing/2014/main" id="{FB21F318-2F6E-3503-EDA0-FC9392AD4A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EB34DE-99DE-7C06-8E21-CBE1734122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FEA3D-2271-41BB-92A9-750B4E317D1A}" type="slidenum">
              <a:rPr lang="en-US" smtClean="0"/>
              <a:t>‹#›</a:t>
            </a:fld>
            <a:endParaRPr lang="en-US"/>
          </a:p>
        </p:txBody>
      </p:sp>
    </p:spTree>
    <p:extLst>
      <p:ext uri="{BB962C8B-B14F-4D97-AF65-F5344CB8AC3E}">
        <p14:creationId xmlns:p14="http://schemas.microsoft.com/office/powerpoint/2010/main" val="2550136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932357-86BD-10D6-6AE2-3B57D9B9B2A8}"/>
              </a:ext>
            </a:extLst>
          </p:cNvPr>
          <p:cNvSpPr txBox="1"/>
          <p:nvPr/>
        </p:nvSpPr>
        <p:spPr>
          <a:xfrm>
            <a:off x="203200" y="244826"/>
            <a:ext cx="11822545" cy="5450851"/>
          </a:xfrm>
          <a:prstGeom prst="rect">
            <a:avLst/>
          </a:prstGeom>
          <a:noFill/>
        </p:spPr>
        <p:txBody>
          <a:bodyPr wrap="square">
            <a:spAutoFit/>
          </a:bodyPr>
          <a:lstStyle/>
          <a:p>
            <a:pPr>
              <a:lnSpc>
                <a:spcPct val="150000"/>
              </a:lnSpc>
            </a:pPr>
            <a:r>
              <a:rPr lang="en-US"/>
              <a:t>Bu dərslik, PHP proqramlaşdırma dilində </a:t>
            </a:r>
            <a:r>
              <a:rPr lang="en-US" b="1">
                <a:solidFill>
                  <a:srgbClr val="FF0000"/>
                </a:solidFill>
              </a:rPr>
              <a:t>SOAP API </a:t>
            </a:r>
            <a:r>
              <a:rPr lang="en-US"/>
              <a:t>mövzusu haqq</a:t>
            </a:r>
            <a:r>
              <a:rPr lang="az-Latn-AZ"/>
              <a:t>ında olacaq</a:t>
            </a:r>
            <a:r>
              <a:rPr lang="en-US"/>
              <a:t>.</a:t>
            </a:r>
            <a:endParaRPr lang="az-Latn-AZ"/>
          </a:p>
          <a:p>
            <a:pPr>
              <a:lnSpc>
                <a:spcPct val="150000"/>
              </a:lnSpc>
            </a:pPr>
            <a:endParaRPr lang="az-Latn-AZ">
              <a:effectLst/>
            </a:endParaRPr>
          </a:p>
          <a:p>
            <a:pPr>
              <a:lnSpc>
                <a:spcPct val="150000"/>
              </a:lnSpc>
            </a:pPr>
            <a:r>
              <a:rPr lang="en-US" b="1">
                <a:solidFill>
                  <a:srgbClr val="FF0000"/>
                </a:solidFill>
              </a:rPr>
              <a:t>SOAP Nədir?</a:t>
            </a:r>
          </a:p>
          <a:p>
            <a:pPr>
              <a:lnSpc>
                <a:spcPct val="150000"/>
              </a:lnSpc>
            </a:pPr>
            <a:endParaRPr lang="en-US"/>
          </a:p>
          <a:p>
            <a:pPr marL="285750" indent="-285750">
              <a:lnSpc>
                <a:spcPct val="150000"/>
              </a:lnSpc>
              <a:buFont typeface="Arial" panose="020B0604020202020204" pitchFamily="34" charset="0"/>
              <a:buChar char="•"/>
            </a:pPr>
            <a:r>
              <a:rPr lang="en-US" b="1"/>
              <a:t>SOAP</a:t>
            </a:r>
            <a:r>
              <a:rPr lang="en-US"/>
              <a:t> (Simple Object Access Protocol) – veb servislər üçün bir protokoldur. O, </a:t>
            </a:r>
            <a:r>
              <a:rPr lang="en-US" b="1">
                <a:solidFill>
                  <a:srgbClr val="00B050"/>
                </a:solidFill>
              </a:rPr>
              <a:t>XML</a:t>
            </a:r>
            <a:r>
              <a:rPr lang="en-US"/>
              <a:t> adlı bir dil ilə işləyir və </a:t>
            </a:r>
            <a:r>
              <a:rPr lang="en-US" b="1"/>
              <a:t>HTTP</a:t>
            </a:r>
            <a:r>
              <a:rPr lang="en-US"/>
              <a:t> (internet protokolu) üzərindən məlumat göndərir. </a:t>
            </a:r>
            <a:r>
              <a:rPr lang="en-US" b="1"/>
              <a:t>SOAP</a:t>
            </a:r>
            <a:r>
              <a:rPr lang="en-US"/>
              <a:t> çox strukturlaşdırılmışdır – hər şey qaydalarla tənzimlənir, bu da onu etibarlı edir, amma bir az mürəkkəb ola bilər.</a:t>
            </a:r>
          </a:p>
          <a:p>
            <a:pPr marL="285750" indent="-285750">
              <a:lnSpc>
                <a:spcPct val="150000"/>
              </a:lnSpc>
              <a:buFont typeface="Arial" panose="020B0604020202020204" pitchFamily="34" charset="0"/>
              <a:buChar char="•"/>
            </a:pPr>
            <a:endParaRPr lang="az-Latn-AZ"/>
          </a:p>
          <a:p>
            <a:pPr marL="285750" indent="-285750">
              <a:lnSpc>
                <a:spcPct val="150000"/>
              </a:lnSpc>
              <a:buFont typeface="Arial" panose="020B0604020202020204" pitchFamily="34" charset="0"/>
              <a:buChar char="•"/>
            </a:pPr>
            <a:r>
              <a:rPr lang="en-US" b="1"/>
              <a:t>SOAP</a:t>
            </a:r>
            <a:r>
              <a:rPr lang="en-US"/>
              <a:t> mesajı bir zərf kimidir: İçində başlıq (</a:t>
            </a:r>
            <a:r>
              <a:rPr lang="en-US" b="1"/>
              <a:t>header</a:t>
            </a:r>
            <a:r>
              <a:rPr lang="en-US"/>
              <a:t>) və bədən (</a:t>
            </a:r>
            <a:r>
              <a:rPr lang="en-US" b="1"/>
              <a:t>body</a:t>
            </a:r>
            <a:r>
              <a:rPr lang="en-US"/>
              <a:t>) var. Başlıqda əlavə məlumatlar </a:t>
            </a:r>
            <a:r>
              <a:rPr lang="az-Latn-AZ"/>
              <a:t>olur</a:t>
            </a:r>
            <a:r>
              <a:rPr lang="en-US"/>
              <a:t>(məsələn, şifrə), bədəndə isə əsas sorğu</a:t>
            </a:r>
            <a:r>
              <a:rPr lang="az-Latn-AZ"/>
              <a:t> (</a:t>
            </a:r>
            <a:r>
              <a:rPr lang="az-Latn-AZ" b="1"/>
              <a:t>request</a:t>
            </a:r>
            <a:r>
              <a:rPr lang="az-Latn-AZ"/>
              <a:t>)</a:t>
            </a:r>
            <a:r>
              <a:rPr lang="en-US"/>
              <a:t> və ya cavab </a:t>
            </a:r>
            <a:r>
              <a:rPr lang="az-Latn-AZ"/>
              <a:t>(</a:t>
            </a:r>
            <a:r>
              <a:rPr lang="az-Latn-AZ" b="1"/>
              <a:t>response</a:t>
            </a:r>
            <a:r>
              <a:rPr lang="az-Latn-AZ"/>
              <a:t>) </a:t>
            </a:r>
            <a:r>
              <a:rPr lang="en-US"/>
              <a:t>olur.</a:t>
            </a:r>
            <a:endParaRPr lang="az-Latn-AZ"/>
          </a:p>
          <a:p>
            <a:pPr>
              <a:lnSpc>
                <a:spcPct val="150000"/>
              </a:lnSpc>
            </a:pPr>
            <a:endParaRPr lang="az-Latn-AZ">
              <a:effectLst/>
            </a:endParaRPr>
          </a:p>
          <a:p>
            <a:pPr marL="285750" indent="-285750">
              <a:lnSpc>
                <a:spcPct val="150000"/>
              </a:lnSpc>
              <a:buFont typeface="Arial" panose="020B0604020202020204" pitchFamily="34" charset="0"/>
              <a:buChar char="•"/>
            </a:pPr>
            <a:r>
              <a:rPr lang="en-US" b="1"/>
              <a:t>Nümunə</a:t>
            </a:r>
            <a:r>
              <a:rPr lang="en-US"/>
              <a:t>: Bir </a:t>
            </a:r>
            <a:r>
              <a:rPr lang="en-US" b="1"/>
              <a:t>SOAP</a:t>
            </a:r>
            <a:r>
              <a:rPr lang="en-US"/>
              <a:t> sorğusu belə görünə bilər (</a:t>
            </a:r>
            <a:r>
              <a:rPr lang="en-US" b="1"/>
              <a:t>XML</a:t>
            </a:r>
            <a:r>
              <a:rPr lang="en-US"/>
              <a:t> formatında):</a:t>
            </a:r>
            <a:r>
              <a:rPr lang="az-Latn-AZ"/>
              <a:t> Bu, "</a:t>
            </a:r>
            <a:r>
              <a:rPr lang="az-Latn-AZ" b="1"/>
              <a:t>IBM şirkətinin səhm qiymətini ver</a:t>
            </a:r>
            <a:r>
              <a:rPr lang="az-Latn-AZ"/>
              <a:t>" deyir.</a:t>
            </a:r>
          </a:p>
          <a:p>
            <a:pPr>
              <a:lnSpc>
                <a:spcPct val="150000"/>
              </a:lnSpc>
            </a:pPr>
            <a:endParaRPr lang="en-US">
              <a:effectLst/>
            </a:endParaRPr>
          </a:p>
        </p:txBody>
      </p:sp>
      <p:pic>
        <p:nvPicPr>
          <p:cNvPr id="3" name="Picture 2">
            <a:extLst>
              <a:ext uri="{FF2B5EF4-FFF2-40B4-BE49-F238E27FC236}">
                <a16:creationId xmlns:a16="http://schemas.microsoft.com/office/drawing/2014/main" id="{AEE8EDAF-155E-A28F-DF12-EA3DB29BDD28}"/>
              </a:ext>
            </a:extLst>
          </p:cNvPr>
          <p:cNvPicPr>
            <a:picLocks noChangeAspect="1"/>
          </p:cNvPicPr>
          <p:nvPr/>
        </p:nvPicPr>
        <p:blipFill>
          <a:blip r:embed="rId2"/>
          <a:stretch>
            <a:fillRect/>
          </a:stretch>
        </p:blipFill>
        <p:spPr>
          <a:xfrm>
            <a:off x="0" y="5287319"/>
            <a:ext cx="5283200" cy="1570681"/>
          </a:xfrm>
          <a:prstGeom prst="rect">
            <a:avLst/>
          </a:prstGeom>
        </p:spPr>
      </p:pic>
    </p:spTree>
    <p:extLst>
      <p:ext uri="{BB962C8B-B14F-4D97-AF65-F5344CB8AC3E}">
        <p14:creationId xmlns:p14="http://schemas.microsoft.com/office/powerpoint/2010/main" val="361279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47D42-8391-0431-0410-33BCF4662F9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621002-6629-4F26-F874-719008B35419}"/>
              </a:ext>
            </a:extLst>
          </p:cNvPr>
          <p:cNvSpPr txBox="1"/>
          <p:nvPr/>
        </p:nvSpPr>
        <p:spPr>
          <a:xfrm>
            <a:off x="203200" y="244826"/>
            <a:ext cx="11822545" cy="6385722"/>
          </a:xfrm>
          <a:prstGeom prst="rect">
            <a:avLst/>
          </a:prstGeom>
          <a:noFill/>
        </p:spPr>
        <p:txBody>
          <a:bodyPr wrap="square">
            <a:spAutoFit/>
          </a:bodyPr>
          <a:lstStyle/>
          <a:p>
            <a:pPr>
              <a:lnSpc>
                <a:spcPct val="150000"/>
              </a:lnSpc>
            </a:pPr>
            <a:r>
              <a:rPr lang="en-US" b="1"/>
              <a:t>1. </a:t>
            </a:r>
            <a:r>
              <a:rPr lang="en-US" b="1">
                <a:solidFill>
                  <a:srgbClr val="FF0000"/>
                </a:solidFill>
              </a:rPr>
              <a:t>XML Namespaces Nədir</a:t>
            </a:r>
            <a:r>
              <a:rPr lang="en-US" b="1"/>
              <a:t>?</a:t>
            </a:r>
          </a:p>
          <a:p>
            <a:pPr>
              <a:lnSpc>
                <a:spcPct val="150000"/>
              </a:lnSpc>
            </a:pPr>
            <a:r>
              <a:rPr lang="en-US" b="1"/>
              <a:t>XML Namespaces</a:t>
            </a:r>
            <a:r>
              <a:rPr lang="en-US"/>
              <a:t>, XML sənədlərində </a:t>
            </a:r>
            <a:r>
              <a:rPr lang="en-US" b="1" i="1"/>
              <a:t>element</a:t>
            </a:r>
            <a:r>
              <a:rPr lang="en-US"/>
              <a:t> və </a:t>
            </a:r>
            <a:r>
              <a:rPr lang="en-US" b="1" i="1"/>
              <a:t>atribut</a:t>
            </a:r>
            <a:r>
              <a:rPr lang="en-US"/>
              <a:t> adlarını unikal (yeganə) etmək üçün istifadə olunan bir mexanizmdir. O, </a:t>
            </a:r>
            <a:r>
              <a:rPr lang="en-US" b="1"/>
              <a:t>W3C</a:t>
            </a:r>
            <a:r>
              <a:rPr lang="en-US"/>
              <a:t> (World Wide Web Consortium) tərəfindən təyin olunub və </a:t>
            </a:r>
            <a:r>
              <a:rPr lang="en-US" b="1"/>
              <a:t>XML 1.0 </a:t>
            </a:r>
            <a:r>
              <a:rPr lang="en-US"/>
              <a:t>standartının bir hissəsidir. </a:t>
            </a:r>
            <a:r>
              <a:rPr lang="en-US" b="1"/>
              <a:t>Namespace</a:t>
            </a:r>
            <a:r>
              <a:rPr lang="en-US"/>
              <a:t> sadəcə bir "</a:t>
            </a:r>
            <a:r>
              <a:rPr lang="en-US" b="1"/>
              <a:t>ad qrupu</a:t>
            </a:r>
            <a:r>
              <a:rPr lang="en-US"/>
              <a:t>"dur – yəni, müəyyən bir qrup içində bütün adlar </a:t>
            </a:r>
            <a:r>
              <a:rPr lang="en-US" b="1">
                <a:solidFill>
                  <a:srgbClr val="0070C0"/>
                </a:solidFill>
              </a:rPr>
              <a:t>unikal</a:t>
            </a:r>
            <a:r>
              <a:rPr lang="en-US"/>
              <a:t> olur. Bu, xüsusilə fərqli </a:t>
            </a:r>
            <a:r>
              <a:rPr lang="en-US" b="1"/>
              <a:t>XML</a:t>
            </a:r>
            <a:r>
              <a:rPr lang="en-US"/>
              <a:t> sənədləri birləşdiriləndə faydalıdır.</a:t>
            </a:r>
          </a:p>
          <a:p>
            <a:pPr>
              <a:lnSpc>
                <a:spcPct val="150000"/>
              </a:lnSpc>
            </a:pPr>
            <a:endParaRPr lang="en-US" sz="1050"/>
          </a:p>
          <a:p>
            <a:pPr>
              <a:lnSpc>
                <a:spcPct val="150000"/>
              </a:lnSpc>
            </a:pPr>
            <a:r>
              <a:rPr lang="en-US"/>
              <a:t>Məsələn, eyni bir </a:t>
            </a:r>
            <a:r>
              <a:rPr lang="en-US" b="1"/>
              <a:t>XML</a:t>
            </a:r>
            <a:r>
              <a:rPr lang="en-US"/>
              <a:t> sənədində "</a:t>
            </a:r>
            <a:r>
              <a:rPr lang="en-US" b="1"/>
              <a:t>table</a:t>
            </a:r>
            <a:r>
              <a:rPr lang="en-US"/>
              <a:t>" elementi mebel üçün (</a:t>
            </a:r>
            <a:r>
              <a:rPr lang="en-US" b="1"/>
              <a:t>masa</a:t>
            </a:r>
            <a:r>
              <a:rPr lang="en-US"/>
              <a:t>), başqa birində isə verilənlər bazası üçün (</a:t>
            </a:r>
            <a:r>
              <a:rPr lang="en-US" b="1"/>
              <a:t>cədvəl</a:t>
            </a:r>
            <a:r>
              <a:rPr lang="en-US"/>
              <a:t>) istifadə oluna bilər. </a:t>
            </a:r>
            <a:r>
              <a:rPr lang="en-US" b="1"/>
              <a:t>Namespaces</a:t>
            </a:r>
            <a:r>
              <a:rPr lang="en-US"/>
              <a:t> bu qarışıqlığın qarşısını alır.</a:t>
            </a:r>
          </a:p>
          <a:p>
            <a:pPr>
              <a:lnSpc>
                <a:spcPct val="150000"/>
              </a:lnSpc>
            </a:pPr>
            <a:endParaRPr lang="en-US">
              <a:effectLst/>
            </a:endParaRPr>
          </a:p>
          <a:p>
            <a:pPr>
              <a:lnSpc>
                <a:spcPct val="150000"/>
              </a:lnSpc>
            </a:pPr>
            <a:endParaRPr lang="en-US">
              <a:effectLst/>
            </a:endParaRPr>
          </a:p>
          <a:p>
            <a:pPr>
              <a:lnSpc>
                <a:spcPct val="150000"/>
              </a:lnSpc>
            </a:pPr>
            <a:endParaRPr lang="en-US">
              <a:effectLst/>
            </a:endParaRPr>
          </a:p>
          <a:p>
            <a:r>
              <a:rPr lang="en-US" b="1"/>
              <a:t>2. Niyə XML Namespaces Lazımdır?</a:t>
            </a:r>
          </a:p>
          <a:p>
            <a:endParaRPr lang="en-US" b="1"/>
          </a:p>
          <a:p>
            <a:r>
              <a:rPr lang="en-US" b="1"/>
              <a:t>Ad Çatışmaları (Name Conflicts):</a:t>
            </a:r>
            <a:r>
              <a:rPr lang="en-US"/>
              <a:t> </a:t>
            </a:r>
            <a:r>
              <a:rPr lang="en-US" b="1"/>
              <a:t>XML</a:t>
            </a:r>
            <a:r>
              <a:rPr lang="en-US"/>
              <a:t>-də element adları proqramçı tərəfindən yaradılır. Əgər iki fərqli sistemdən məlumat birləşdirsəniz, eyni adlar qarışa bilər. Məsələn: </a:t>
            </a:r>
          </a:p>
          <a:p>
            <a:pPr marL="742950" lvl="1" indent="-285750">
              <a:lnSpc>
                <a:spcPct val="150000"/>
              </a:lnSpc>
              <a:buFont typeface="Wingdings" panose="05000000000000000000" pitchFamily="2" charset="2"/>
              <a:buChar char="q"/>
            </a:pPr>
            <a:r>
              <a:rPr lang="en-US"/>
              <a:t>Bir sistemdə </a:t>
            </a:r>
            <a:r>
              <a:rPr lang="en-US" b="1">
                <a:solidFill>
                  <a:srgbClr val="0070C0"/>
                </a:solidFill>
              </a:rPr>
              <a:t>&lt;title&gt; </a:t>
            </a:r>
            <a:r>
              <a:rPr lang="en-US"/>
              <a:t>film adı üçün.</a:t>
            </a:r>
          </a:p>
          <a:p>
            <a:pPr marL="742950" lvl="1" indent="-285750">
              <a:lnSpc>
                <a:spcPct val="150000"/>
              </a:lnSpc>
              <a:buFont typeface="Wingdings" panose="05000000000000000000" pitchFamily="2" charset="2"/>
              <a:buChar char="q"/>
            </a:pPr>
            <a:r>
              <a:rPr lang="en-US"/>
              <a:t>Digərində </a:t>
            </a:r>
            <a:r>
              <a:rPr lang="en-US" b="1">
                <a:solidFill>
                  <a:srgbClr val="0070C0"/>
                </a:solidFill>
              </a:rPr>
              <a:t>&lt;title&gt; </a:t>
            </a:r>
            <a:r>
              <a:rPr lang="en-US"/>
              <a:t>kitab adı üçün. Namespaces bu adları "ayırır" ki, kompüterlər düzgün başa düşsün.</a:t>
            </a:r>
            <a:r>
              <a:rPr lang="en-US">
                <a:effectLst/>
              </a:rPr>
              <a:t>	</a:t>
            </a:r>
          </a:p>
        </p:txBody>
      </p:sp>
    </p:spTree>
    <p:extLst>
      <p:ext uri="{BB962C8B-B14F-4D97-AF65-F5344CB8AC3E}">
        <p14:creationId xmlns:p14="http://schemas.microsoft.com/office/powerpoint/2010/main" val="10279644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D0BA7-2D02-612F-87F1-040512DFCD4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E678C3-7C30-63FD-D1A6-8E810047330B}"/>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6057971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B3459-6534-E42A-B10E-39410EEEFE5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1B89DF4-2A7B-5260-8627-4167EB97C6D9}"/>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28936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E4E6-32CA-4A20-A925-9719CA53920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B72707D-EB4C-8E5A-C8F2-E2DBBA808394}"/>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0195575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0133-0F20-EF44-2A12-2F61BD6AB36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D085717-538F-7785-8111-1DDAA7D822AB}"/>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6222843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DDB65-484F-8A9F-4F7C-05864036445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3B41380-546F-F390-F59B-8BDEF6101505}"/>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4355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A836-5004-5C82-B45E-A3D3191BA32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8E6DF6C-625A-CADB-6595-1EF4AE9C10FC}"/>
              </a:ext>
            </a:extLst>
          </p:cNvPr>
          <p:cNvSpPr txBox="1"/>
          <p:nvPr/>
        </p:nvSpPr>
        <p:spPr>
          <a:xfrm>
            <a:off x="203200" y="244826"/>
            <a:ext cx="11822545" cy="6186309"/>
          </a:xfrm>
          <a:prstGeom prst="rect">
            <a:avLst/>
          </a:prstGeom>
          <a:noFill/>
        </p:spPr>
        <p:txBody>
          <a:bodyPr wrap="square">
            <a:spAutoFit/>
          </a:bodyPr>
          <a:lstStyle/>
          <a:p>
            <a:pPr marL="285750" indent="-285750">
              <a:buFont typeface="Arial" panose="020B0604020202020204" pitchFamily="34" charset="0"/>
              <a:buChar char="•"/>
            </a:pPr>
            <a:r>
              <a:rPr lang="en-US" b="1">
                <a:latin typeface="-apple-system"/>
              </a:rPr>
              <a:t>Fərqli Markup Vocabularies Birləşdirmək</a:t>
            </a:r>
            <a:r>
              <a:rPr lang="en-US">
                <a:latin typeface="-apple-system"/>
              </a:rPr>
              <a:t>: </a:t>
            </a:r>
            <a:r>
              <a:rPr lang="en-US" b="1">
                <a:latin typeface="-apple-system"/>
              </a:rPr>
              <a:t>XML</a:t>
            </a:r>
            <a:r>
              <a:rPr lang="en-US">
                <a:latin typeface="-apple-system"/>
              </a:rPr>
              <a:t> sənədləri </a:t>
            </a:r>
            <a:r>
              <a:rPr lang="en-US" b="1">
                <a:latin typeface="-apple-system"/>
              </a:rPr>
              <a:t>HTML</a:t>
            </a:r>
            <a:r>
              <a:rPr lang="en-US">
                <a:latin typeface="-apple-system"/>
              </a:rPr>
              <a:t>, </a:t>
            </a:r>
            <a:r>
              <a:rPr lang="en-US" b="1">
                <a:latin typeface="-apple-system"/>
              </a:rPr>
              <a:t>SVG</a:t>
            </a:r>
            <a:r>
              <a:rPr lang="en-US">
                <a:latin typeface="-apple-system"/>
              </a:rPr>
              <a:t>, </a:t>
            </a:r>
            <a:r>
              <a:rPr lang="en-US" b="1">
                <a:latin typeface="-apple-system"/>
              </a:rPr>
              <a:t>MathML</a:t>
            </a:r>
            <a:r>
              <a:rPr lang="en-US">
                <a:latin typeface="-apple-system"/>
              </a:rPr>
              <a:t> kimi fərqli dillərlə qarışdırıla bilər. Namespaces onları bir sənəddə istifadə etməyə imkan verir, ad qarışıqlığı olmadan.</a:t>
            </a:r>
          </a:p>
          <a:p>
            <a:endParaRPr lang="en-US">
              <a:latin typeface="-apple-system"/>
            </a:endParaRPr>
          </a:p>
          <a:p>
            <a:pPr marL="285750" indent="-285750">
              <a:buFont typeface="Arial" panose="020B0604020202020204" pitchFamily="34" charset="0"/>
              <a:buChar char="•"/>
            </a:pPr>
            <a:r>
              <a:rPr lang="en-US" b="1"/>
              <a:t>Paylaşma və Yenidən İstifadə</a:t>
            </a:r>
            <a:r>
              <a:rPr lang="en-US"/>
              <a:t>: Namespaces XML sxemlərini (</a:t>
            </a:r>
            <a:r>
              <a:rPr lang="en-US" b="1">
                <a:solidFill>
                  <a:srgbClr val="FF0000"/>
                </a:solidFill>
              </a:rPr>
              <a:t>schemas</a:t>
            </a:r>
            <a:r>
              <a:rPr lang="en-US"/>
              <a:t>) paylaşmağa kömək edir. Böyük layihələrdə, məsələn, </a:t>
            </a:r>
            <a:r>
              <a:rPr lang="en-US" b="1">
                <a:solidFill>
                  <a:srgbClr val="7030A0"/>
                </a:solidFill>
              </a:rPr>
              <a:t>SOAP</a:t>
            </a:r>
            <a:r>
              <a:rPr lang="en-US"/>
              <a:t> və ya </a:t>
            </a:r>
            <a:r>
              <a:rPr lang="en-US" b="1">
                <a:solidFill>
                  <a:schemeClr val="accent2"/>
                </a:solidFill>
              </a:rPr>
              <a:t>WSDL</a:t>
            </a:r>
            <a:r>
              <a:rPr lang="en-US"/>
              <a:t>-də çox istifadə olunur.</a:t>
            </a:r>
          </a:p>
          <a:p>
            <a:endParaRPr lang="az-Latn-AZ"/>
          </a:p>
          <a:p>
            <a:pPr marL="285750" indent="-285750">
              <a:buFont typeface="Arial" panose="020B0604020202020204" pitchFamily="34" charset="0"/>
              <a:buChar char="•"/>
            </a:pPr>
            <a:r>
              <a:rPr lang="az-Latn-AZ" b="1">
                <a:solidFill>
                  <a:srgbClr val="00B050"/>
                </a:solidFill>
              </a:rPr>
              <a:t>XML</a:t>
            </a:r>
            <a:r>
              <a:rPr lang="az-Latn-AZ"/>
              <a:t> başqadır </a:t>
            </a:r>
            <a:r>
              <a:rPr lang="az-Latn-AZ" b="1">
                <a:solidFill>
                  <a:srgbClr val="0070C0"/>
                </a:solidFill>
              </a:rPr>
              <a:t>XML sexam </a:t>
            </a:r>
            <a:r>
              <a:rPr lang="az-Latn-AZ"/>
              <a:t>başqadır. Bu ikisini qarışdırmaq olmaz. XML sxema, XML sənədinin necə işlədiyini, hansı elementlər, tiplər ilə işlədiyini təyin edən qoşma sənəddir.</a:t>
            </a:r>
          </a:p>
          <a:p>
            <a:endParaRPr lang="az-Latn-AZ"/>
          </a:p>
          <a:p>
            <a:endParaRPr lang="az-Latn-AZ"/>
          </a:p>
          <a:p>
            <a:endParaRPr lang="az-Latn-AZ"/>
          </a:p>
          <a:p>
            <a:r>
              <a:rPr lang="en-US" b="1"/>
              <a:t>XML</a:t>
            </a:r>
            <a:r>
              <a:rPr lang="en-US"/>
              <a:t> çox sərbəstdir. İstəsən belə də yaza bilərsən:</a:t>
            </a:r>
            <a:r>
              <a:rPr lang="az-Latn-AZ"/>
              <a:t> Texniki olaraq </a:t>
            </a:r>
            <a:r>
              <a:rPr lang="az-Latn-AZ" b="1"/>
              <a:t>XML</a:t>
            </a:r>
            <a:r>
              <a:rPr lang="az-Latn-AZ"/>
              <a:t> bunu səhv hesab etmir, çünki qaydaları (</a:t>
            </a:r>
            <a:r>
              <a:rPr lang="az-Latn-AZ" b="1"/>
              <a:t>XML SCHEMAS</a:t>
            </a:r>
            <a:r>
              <a:rPr lang="az-Latn-AZ"/>
              <a:t>) yoxdu. Burada kim deyəcək ki, “</a:t>
            </a:r>
            <a:r>
              <a:rPr lang="az-Latn-AZ" b="1"/>
              <a:t>ad</a:t>
            </a:r>
            <a:r>
              <a:rPr lang="az-Latn-AZ"/>
              <a:t>” hərf olmalıdır, “</a:t>
            </a:r>
            <a:r>
              <a:rPr lang="az-Latn-AZ" b="1"/>
              <a:t>yas</a:t>
            </a:r>
            <a:r>
              <a:rPr lang="az-Latn-AZ"/>
              <a:t>” isə rəqəm”?  - 22ci slayddan sonra buraya geri qayıdaraq, oxu və 22ci slayddan dəvam et.</a:t>
            </a:r>
          </a:p>
          <a:p>
            <a:endParaRPr lang="az-Latn-AZ"/>
          </a:p>
          <a:p>
            <a:endParaRPr lang="az-Latn-AZ"/>
          </a:p>
          <a:p>
            <a:endParaRPr lang="az-Latn-AZ"/>
          </a:p>
          <a:p>
            <a:endParaRPr lang="az-Latn-AZ"/>
          </a:p>
          <a:p>
            <a:endParaRPr lang="az-Latn-AZ"/>
          </a:p>
          <a:p>
            <a:endParaRPr lang="az-Latn-AZ"/>
          </a:p>
          <a:p>
            <a:endParaRPr lang="az-Latn-AZ"/>
          </a:p>
          <a:p>
            <a:r>
              <a:rPr lang="az-Latn-AZ"/>
              <a:t>İndi </a:t>
            </a:r>
            <a:r>
              <a:rPr lang="az-Latn-AZ" b="1"/>
              <a:t>NAMESPCE</a:t>
            </a:r>
            <a:r>
              <a:rPr lang="az-Latn-AZ"/>
              <a:t> ilə olan mövzunu başa çatdıraq sonra </a:t>
            </a:r>
            <a:r>
              <a:rPr lang="az-Latn-AZ" b="1">
                <a:solidFill>
                  <a:srgbClr val="00B050"/>
                </a:solidFill>
              </a:rPr>
              <a:t>XML</a:t>
            </a:r>
            <a:r>
              <a:rPr lang="az-Latn-AZ"/>
              <a:t> ilə </a:t>
            </a:r>
            <a:r>
              <a:rPr lang="az-Latn-AZ" b="1">
                <a:solidFill>
                  <a:srgbClr val="00B0F0"/>
                </a:solidFill>
              </a:rPr>
              <a:t>XML SCHEMAS </a:t>
            </a:r>
            <a:r>
              <a:rPr lang="az-Latn-AZ"/>
              <a:t>arasındakı fərqə baxarıq.</a:t>
            </a:r>
            <a:endParaRPr lang="en-US"/>
          </a:p>
        </p:txBody>
      </p:sp>
      <p:pic>
        <p:nvPicPr>
          <p:cNvPr id="3" name="Picture 2">
            <a:extLst>
              <a:ext uri="{FF2B5EF4-FFF2-40B4-BE49-F238E27FC236}">
                <a16:creationId xmlns:a16="http://schemas.microsoft.com/office/drawing/2014/main" id="{331520BB-C2B9-BD82-2A58-3CEEAFF8A4D0}"/>
              </a:ext>
            </a:extLst>
          </p:cNvPr>
          <p:cNvPicPr>
            <a:picLocks noChangeAspect="1"/>
          </p:cNvPicPr>
          <p:nvPr/>
        </p:nvPicPr>
        <p:blipFill>
          <a:blip r:embed="rId3"/>
          <a:stretch>
            <a:fillRect/>
          </a:stretch>
        </p:blipFill>
        <p:spPr>
          <a:xfrm>
            <a:off x="0" y="4202977"/>
            <a:ext cx="3924848" cy="1047896"/>
          </a:xfrm>
          <a:prstGeom prst="rect">
            <a:avLst/>
          </a:prstGeom>
        </p:spPr>
      </p:pic>
    </p:spTree>
    <p:extLst>
      <p:ext uri="{BB962C8B-B14F-4D97-AF65-F5344CB8AC3E}">
        <p14:creationId xmlns:p14="http://schemas.microsoft.com/office/powerpoint/2010/main" val="342973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4981A-28E6-C17F-439E-2E62094385D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78E654-28D6-C14F-6ADA-FA2CF61F5D76}"/>
              </a:ext>
            </a:extLst>
          </p:cNvPr>
          <p:cNvSpPr txBox="1"/>
          <p:nvPr/>
        </p:nvSpPr>
        <p:spPr>
          <a:xfrm>
            <a:off x="203200" y="244826"/>
            <a:ext cx="11822545" cy="3554819"/>
          </a:xfrm>
          <a:prstGeom prst="rect">
            <a:avLst/>
          </a:prstGeom>
          <a:noFill/>
        </p:spPr>
        <p:txBody>
          <a:bodyPr wrap="square">
            <a:spAutoFit/>
          </a:bodyPr>
          <a:lstStyle/>
          <a:p>
            <a:r>
              <a:rPr lang="az-Latn-AZ" b="1">
                <a:latin typeface="-apple-system"/>
              </a:rPr>
              <a:t>Namespace</a:t>
            </a:r>
            <a:r>
              <a:rPr lang="az-Latn-AZ">
                <a:latin typeface="-apple-system"/>
              </a:rPr>
              <a:t>, e</a:t>
            </a:r>
            <a:r>
              <a:rPr lang="en-US">
                <a:latin typeface="-apple-system"/>
              </a:rPr>
              <a:t>yni </a:t>
            </a:r>
            <a:r>
              <a:rPr lang="en-US" b="1">
                <a:latin typeface="-apple-system"/>
              </a:rPr>
              <a:t>etiket</a:t>
            </a:r>
            <a:r>
              <a:rPr lang="en-US">
                <a:latin typeface="-apple-system"/>
              </a:rPr>
              <a:t> adları qarışmasın deyə istifadə olunur. Məsələn, iki fərqli </a:t>
            </a:r>
            <a:r>
              <a:rPr lang="en-US" b="1">
                <a:latin typeface="-apple-system"/>
              </a:rPr>
              <a:t>&lt;ad&gt; </a:t>
            </a:r>
            <a:r>
              <a:rPr lang="en-US">
                <a:latin typeface="-apple-system"/>
              </a:rPr>
              <a:t>etiketi varsa, </a:t>
            </a:r>
            <a:r>
              <a:rPr lang="en-US" b="1">
                <a:latin typeface="-apple-system"/>
              </a:rPr>
              <a:t>xmlns="uri" </a:t>
            </a:r>
            <a:r>
              <a:rPr lang="az-Latn-AZ">
                <a:latin typeface="-apple-system"/>
              </a:rPr>
              <a:t>istifadə edərək </a:t>
            </a:r>
            <a:r>
              <a:rPr lang="en-US" b="1">
                <a:latin typeface="-apple-system"/>
              </a:rPr>
              <a:t>namespace</a:t>
            </a:r>
            <a:r>
              <a:rPr lang="en-US">
                <a:latin typeface="-apple-system"/>
              </a:rPr>
              <a:t> </a:t>
            </a:r>
            <a:r>
              <a:rPr lang="az-Latn-AZ">
                <a:latin typeface="-apple-system"/>
              </a:rPr>
              <a:t>təyin edirik və bu fərqli adları bir-birindən ayırırıq.</a:t>
            </a:r>
            <a:r>
              <a:rPr lang="en-US">
                <a:latin typeface="-apple-system"/>
              </a:rPr>
              <a:t> </a:t>
            </a:r>
            <a:endParaRPr lang="az-Latn-AZ">
              <a:latin typeface="-apple-system"/>
            </a:endParaRPr>
          </a:p>
          <a:p>
            <a:endParaRPr lang="az-Latn-AZ">
              <a:latin typeface="-apple-system"/>
            </a:endParaRPr>
          </a:p>
          <a:p>
            <a:r>
              <a:rPr lang="az-Latn-AZ">
                <a:latin typeface="-apple-system"/>
              </a:rPr>
              <a:t>Namespaces "</a:t>
            </a:r>
            <a:r>
              <a:rPr lang="az-Latn-AZ" b="1">
                <a:solidFill>
                  <a:schemeClr val="accent2"/>
                </a:solidFill>
                <a:latin typeface="-apple-system"/>
              </a:rPr>
              <a:t>xmlns</a:t>
            </a:r>
            <a:r>
              <a:rPr lang="az-Latn-AZ">
                <a:latin typeface="-apple-system"/>
              </a:rPr>
              <a:t>" atributu ilə təyin olunur. Bu atribut bir prefix və URI (Uniform Resource Identifier) ilə əlaqələndirilir. URI adətən veb ünvan kimidir, amma əslində sadəcə unikal identifikatordur – o ünvana getmək lazım deyil.</a:t>
            </a:r>
          </a:p>
          <a:p>
            <a:endParaRPr lang="az-Latn-AZ">
              <a:latin typeface="-apple-system"/>
            </a:endParaRPr>
          </a:p>
          <a:p>
            <a:r>
              <a:rPr lang="az-Latn-AZ" b="1">
                <a:latin typeface="-apple-system"/>
              </a:rPr>
              <a:t>Əsas Sintaksis</a:t>
            </a:r>
            <a:r>
              <a:rPr lang="az-Latn-AZ">
                <a:latin typeface="-apple-system"/>
              </a:rPr>
              <a:t>:</a:t>
            </a:r>
          </a:p>
          <a:p>
            <a:pPr marL="285750" indent="-285750">
              <a:lnSpc>
                <a:spcPct val="150000"/>
              </a:lnSpc>
              <a:buFont typeface="Arial" panose="020B0604020202020204" pitchFamily="34" charset="0"/>
              <a:buChar char="•"/>
            </a:pPr>
            <a:r>
              <a:rPr lang="az-Latn-AZ" b="1">
                <a:latin typeface="-apple-system"/>
              </a:rPr>
              <a:t>Prefix</a:t>
            </a:r>
            <a:r>
              <a:rPr lang="az-Latn-AZ">
                <a:latin typeface="-apple-system"/>
              </a:rPr>
              <a:t>: Adətən qısa hərflər, məsələn "</a:t>
            </a:r>
            <a:r>
              <a:rPr lang="az-Latn-AZ" b="1">
                <a:latin typeface="-apple-system"/>
              </a:rPr>
              <a:t>h</a:t>
            </a:r>
            <a:r>
              <a:rPr lang="az-Latn-AZ">
                <a:latin typeface="-apple-system"/>
              </a:rPr>
              <a:t>" və ya "</a:t>
            </a:r>
            <a:r>
              <a:rPr lang="az-Latn-AZ" b="1">
                <a:latin typeface="-apple-system"/>
              </a:rPr>
              <a:t>book</a:t>
            </a:r>
            <a:r>
              <a:rPr lang="az-Latn-AZ">
                <a:latin typeface="-apple-system"/>
              </a:rPr>
              <a:t>".</a:t>
            </a:r>
          </a:p>
          <a:p>
            <a:pPr marL="285750" indent="-285750">
              <a:lnSpc>
                <a:spcPct val="150000"/>
              </a:lnSpc>
              <a:buFont typeface="Arial" panose="020B0604020202020204" pitchFamily="34" charset="0"/>
              <a:buChar char="•"/>
            </a:pPr>
            <a:r>
              <a:rPr lang="az-Latn-AZ" b="1">
                <a:latin typeface="-apple-system"/>
              </a:rPr>
              <a:t>URI</a:t>
            </a:r>
            <a:r>
              <a:rPr lang="az-Latn-AZ">
                <a:latin typeface="-apple-system"/>
              </a:rPr>
              <a:t>: Unikal string, məsələn "http://www.example.com/books".</a:t>
            </a:r>
          </a:p>
          <a:p>
            <a:pPr marL="285750" indent="-285750">
              <a:lnSpc>
                <a:spcPct val="150000"/>
              </a:lnSpc>
              <a:buFont typeface="Arial" panose="020B0604020202020204" pitchFamily="34" charset="0"/>
              <a:buChar char="•"/>
            </a:pPr>
            <a:r>
              <a:rPr lang="az-Latn-AZ" b="1">
                <a:latin typeface="-apple-system"/>
              </a:rPr>
              <a:t>Təyin</a:t>
            </a:r>
            <a:r>
              <a:rPr lang="az-Latn-AZ">
                <a:latin typeface="-apple-system"/>
              </a:rPr>
              <a:t>: &lt;element xmlns:prefix="URI"&gt;</a:t>
            </a:r>
          </a:p>
          <a:p>
            <a:endParaRPr lang="az-Latn-AZ">
              <a:latin typeface="-apple-system"/>
            </a:endParaRPr>
          </a:p>
        </p:txBody>
      </p:sp>
      <p:pic>
        <p:nvPicPr>
          <p:cNvPr id="3" name="Picture 2">
            <a:extLst>
              <a:ext uri="{FF2B5EF4-FFF2-40B4-BE49-F238E27FC236}">
                <a16:creationId xmlns:a16="http://schemas.microsoft.com/office/drawing/2014/main" id="{DE466A1A-783A-7176-2609-5704CE6FC91A}"/>
              </a:ext>
            </a:extLst>
          </p:cNvPr>
          <p:cNvPicPr>
            <a:picLocks noChangeAspect="1"/>
          </p:cNvPicPr>
          <p:nvPr/>
        </p:nvPicPr>
        <p:blipFill>
          <a:blip r:embed="rId2"/>
          <a:stretch>
            <a:fillRect/>
          </a:stretch>
        </p:blipFill>
        <p:spPr>
          <a:xfrm>
            <a:off x="0" y="3692117"/>
            <a:ext cx="4553527" cy="3165883"/>
          </a:xfrm>
          <a:prstGeom prst="rect">
            <a:avLst/>
          </a:prstGeom>
        </p:spPr>
      </p:pic>
      <p:sp>
        <p:nvSpPr>
          <p:cNvPr id="5" name="TextBox 4">
            <a:extLst>
              <a:ext uri="{FF2B5EF4-FFF2-40B4-BE49-F238E27FC236}">
                <a16:creationId xmlns:a16="http://schemas.microsoft.com/office/drawing/2014/main" id="{BEC970D7-9EF8-439D-F2A7-32A6F55AB2D6}"/>
              </a:ext>
            </a:extLst>
          </p:cNvPr>
          <p:cNvSpPr txBox="1"/>
          <p:nvPr/>
        </p:nvSpPr>
        <p:spPr>
          <a:xfrm>
            <a:off x="5098472" y="4253453"/>
            <a:ext cx="6096000" cy="1477328"/>
          </a:xfrm>
          <a:prstGeom prst="rect">
            <a:avLst/>
          </a:prstGeom>
          <a:noFill/>
        </p:spPr>
        <p:txBody>
          <a:bodyPr wrap="square">
            <a:spAutoFit/>
          </a:bodyPr>
          <a:lstStyle/>
          <a:p>
            <a:r>
              <a:rPr lang="en-US"/>
              <a:t>Burada "</a:t>
            </a:r>
            <a:r>
              <a:rPr lang="en-US" b="1">
                <a:solidFill>
                  <a:srgbClr val="00B050"/>
                </a:solidFill>
              </a:rPr>
              <a:t>h</a:t>
            </a:r>
            <a:r>
              <a:rPr lang="en-US"/>
              <a:t>" prefix </a:t>
            </a:r>
            <a:r>
              <a:rPr lang="en-US" b="1"/>
              <a:t>HTML</a:t>
            </a:r>
            <a:r>
              <a:rPr lang="en-US"/>
              <a:t> üçün, "</a:t>
            </a:r>
            <a:r>
              <a:rPr lang="en-US" b="1">
                <a:solidFill>
                  <a:srgbClr val="0070C0"/>
                </a:solidFill>
              </a:rPr>
              <a:t>f</a:t>
            </a:r>
            <a:r>
              <a:rPr lang="en-US"/>
              <a:t>" </a:t>
            </a:r>
            <a:r>
              <a:rPr lang="en-US" b="1"/>
              <a:t>mebel</a:t>
            </a:r>
            <a:r>
              <a:rPr lang="en-US"/>
              <a:t> üçün istifadə olunur. Beləliklə, iki "table" elementi fərqlənir.</a:t>
            </a:r>
            <a:endParaRPr lang="az-Latn-AZ"/>
          </a:p>
          <a:p>
            <a:endParaRPr lang="az-Latn-AZ"/>
          </a:p>
          <a:p>
            <a:endParaRPr lang="az-Latn-AZ"/>
          </a:p>
          <a:p>
            <a:r>
              <a:rPr lang="az-Latn-AZ"/>
              <a:t>CODE5 qolvuğu</a:t>
            </a:r>
            <a:endParaRPr lang="en-US"/>
          </a:p>
        </p:txBody>
      </p:sp>
    </p:spTree>
    <p:extLst>
      <p:ext uri="{BB962C8B-B14F-4D97-AF65-F5344CB8AC3E}">
        <p14:creationId xmlns:p14="http://schemas.microsoft.com/office/powerpoint/2010/main" val="3742539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D0BA-521D-7A38-DE3A-65C17316F4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A3267DD-BB27-CEBE-5C0D-3B47D436BDE9}"/>
              </a:ext>
            </a:extLst>
          </p:cNvPr>
          <p:cNvSpPr txBox="1"/>
          <p:nvPr/>
        </p:nvSpPr>
        <p:spPr>
          <a:xfrm>
            <a:off x="203201" y="244826"/>
            <a:ext cx="5495636" cy="3788858"/>
          </a:xfrm>
          <a:prstGeom prst="rect">
            <a:avLst/>
          </a:prstGeom>
          <a:noFill/>
        </p:spPr>
        <p:txBody>
          <a:bodyPr wrap="square">
            <a:spAutoFit/>
          </a:bodyPr>
          <a:lstStyle/>
          <a:p>
            <a:pPr>
              <a:lnSpc>
                <a:spcPct val="150000"/>
              </a:lnSpc>
            </a:pPr>
            <a:r>
              <a:rPr lang="az-Latn-AZ">
                <a:latin typeface="-apple-system"/>
              </a:rPr>
              <a:t>Ancaq belə bir nümunədə, </a:t>
            </a:r>
            <a:r>
              <a:rPr lang="az-Latn-AZ" b="1">
                <a:latin typeface="-apple-system"/>
              </a:rPr>
              <a:t>Namespace</a:t>
            </a:r>
            <a:r>
              <a:rPr lang="az-Latn-AZ">
                <a:latin typeface="-apple-system"/>
              </a:rPr>
              <a:t> lazım deyil. Çünki bu strukturda qarışıqlıq yoxdur və hər şey eyni sistemə aiddir (kitabxana → kitab → məlumatlar).</a:t>
            </a:r>
          </a:p>
          <a:p>
            <a:pPr>
              <a:lnSpc>
                <a:spcPct val="150000"/>
              </a:lnSpc>
            </a:pPr>
            <a:endParaRPr lang="az-Latn-AZ">
              <a:latin typeface="-apple-system"/>
            </a:endParaRPr>
          </a:p>
          <a:p>
            <a:pPr>
              <a:lnSpc>
                <a:spcPct val="150000"/>
              </a:lnSpc>
            </a:pPr>
            <a:r>
              <a:rPr lang="en-US" b="1"/>
              <a:t>Burada</a:t>
            </a:r>
            <a:r>
              <a:rPr lang="en-US"/>
              <a:t>:</a:t>
            </a:r>
          </a:p>
          <a:p>
            <a:pPr marL="285750" indent="-285750">
              <a:lnSpc>
                <a:spcPct val="150000"/>
              </a:lnSpc>
              <a:buFont typeface="Wingdings" panose="05000000000000000000" pitchFamily="2" charset="2"/>
              <a:buChar char="q"/>
            </a:pPr>
            <a:r>
              <a:rPr lang="en-US"/>
              <a:t>Bir </a:t>
            </a:r>
            <a:r>
              <a:rPr lang="en-US" b="1"/>
              <a:t>root</a:t>
            </a:r>
            <a:r>
              <a:rPr lang="en-US"/>
              <a:t> element var: </a:t>
            </a:r>
            <a:r>
              <a:rPr lang="en-US" b="1"/>
              <a:t>&lt;kitabxana&gt;</a:t>
            </a:r>
          </a:p>
          <a:p>
            <a:pPr marL="285750" indent="-285750">
              <a:lnSpc>
                <a:spcPct val="150000"/>
              </a:lnSpc>
              <a:buFont typeface="Wingdings" panose="05000000000000000000" pitchFamily="2" charset="2"/>
              <a:buChar char="q"/>
            </a:pPr>
            <a:r>
              <a:rPr lang="en-US"/>
              <a:t>Onun içində dəfələrlə &lt;</a:t>
            </a:r>
            <a:r>
              <a:rPr lang="en-US" b="1"/>
              <a:t>kitab&gt;</a:t>
            </a:r>
            <a:r>
              <a:rPr lang="en-US"/>
              <a:t> var.</a:t>
            </a:r>
          </a:p>
          <a:p>
            <a:pPr marL="285750" indent="-285750">
              <a:lnSpc>
                <a:spcPct val="150000"/>
              </a:lnSpc>
              <a:buFont typeface="Wingdings" panose="05000000000000000000" pitchFamily="2" charset="2"/>
              <a:buChar char="q"/>
            </a:pPr>
            <a:r>
              <a:rPr lang="en-US" b="1"/>
              <a:t>&lt;kitab&gt;</a:t>
            </a:r>
            <a:r>
              <a:rPr lang="en-US"/>
              <a:t>-ın içində </a:t>
            </a:r>
            <a:r>
              <a:rPr lang="en-US" b="1"/>
              <a:t>ad</a:t>
            </a:r>
            <a:r>
              <a:rPr lang="en-US"/>
              <a:t>, </a:t>
            </a:r>
            <a:r>
              <a:rPr lang="en-US" b="1"/>
              <a:t>muellif</a:t>
            </a:r>
            <a:r>
              <a:rPr lang="en-US"/>
              <a:t>, </a:t>
            </a:r>
            <a:r>
              <a:rPr lang="en-US" b="1"/>
              <a:t>il</a:t>
            </a:r>
            <a:r>
              <a:rPr lang="en-US"/>
              <a:t>.</a:t>
            </a:r>
            <a:endParaRPr lang="az-Latn-AZ"/>
          </a:p>
          <a:p>
            <a:pPr>
              <a:lnSpc>
                <a:spcPct val="150000"/>
              </a:lnSpc>
            </a:pPr>
            <a:endParaRPr lang="en-US"/>
          </a:p>
        </p:txBody>
      </p:sp>
      <p:pic>
        <p:nvPicPr>
          <p:cNvPr id="3" name="Picture 2">
            <a:extLst>
              <a:ext uri="{FF2B5EF4-FFF2-40B4-BE49-F238E27FC236}">
                <a16:creationId xmlns:a16="http://schemas.microsoft.com/office/drawing/2014/main" id="{5DD9AB85-A729-A020-B7DF-940039B026A6}"/>
              </a:ext>
            </a:extLst>
          </p:cNvPr>
          <p:cNvPicPr>
            <a:picLocks noChangeAspect="1"/>
          </p:cNvPicPr>
          <p:nvPr/>
        </p:nvPicPr>
        <p:blipFill>
          <a:blip r:embed="rId2"/>
          <a:stretch>
            <a:fillRect/>
          </a:stretch>
        </p:blipFill>
        <p:spPr>
          <a:xfrm>
            <a:off x="5847465" y="0"/>
            <a:ext cx="6344535" cy="4229690"/>
          </a:xfrm>
          <a:prstGeom prst="rect">
            <a:avLst/>
          </a:prstGeom>
        </p:spPr>
      </p:pic>
      <p:sp>
        <p:nvSpPr>
          <p:cNvPr id="5" name="TextBox 4">
            <a:extLst>
              <a:ext uri="{FF2B5EF4-FFF2-40B4-BE49-F238E27FC236}">
                <a16:creationId xmlns:a16="http://schemas.microsoft.com/office/drawing/2014/main" id="{9423E974-65CA-6038-40BA-12CA33D706E2}"/>
              </a:ext>
            </a:extLst>
          </p:cNvPr>
          <p:cNvSpPr txBox="1"/>
          <p:nvPr/>
        </p:nvSpPr>
        <p:spPr>
          <a:xfrm>
            <a:off x="203201" y="4797292"/>
            <a:ext cx="11877963" cy="1815882"/>
          </a:xfrm>
          <a:prstGeom prst="rect">
            <a:avLst/>
          </a:prstGeom>
          <a:noFill/>
        </p:spPr>
        <p:txBody>
          <a:bodyPr wrap="square">
            <a:spAutoFit/>
          </a:bodyPr>
          <a:lstStyle/>
          <a:p>
            <a:pPr>
              <a:buNone/>
            </a:pPr>
            <a:r>
              <a:rPr lang="en-US" sz="1400"/>
              <a:t>Namespace yalnız </a:t>
            </a:r>
            <a:r>
              <a:rPr lang="en-US" sz="1400" b="1"/>
              <a:t>iki (və ya daha çox) müxtəlif mənbədən gələn XML sənədləri birləşdirəndə</a:t>
            </a:r>
            <a:r>
              <a:rPr lang="en-US" sz="1400"/>
              <a:t> qarışıqlığın qarşısını almaq üçün lazımdır.</a:t>
            </a:r>
            <a:endParaRPr lang="az-Latn-AZ" sz="1400"/>
          </a:p>
          <a:p>
            <a:pPr>
              <a:buNone/>
            </a:pPr>
            <a:endParaRPr lang="en-US" sz="1400"/>
          </a:p>
          <a:p>
            <a:pPr>
              <a:buNone/>
            </a:pPr>
            <a:r>
              <a:rPr lang="en-US" sz="1400" b="1"/>
              <a:t>Məsələn</a:t>
            </a:r>
            <a:r>
              <a:rPr lang="en-US" sz="1400"/>
              <a:t>:</a:t>
            </a:r>
          </a:p>
          <a:p>
            <a:pPr marL="176213" indent="-176213">
              <a:lnSpc>
                <a:spcPct val="150000"/>
              </a:lnSpc>
              <a:buFont typeface="Arial" panose="020B0604020202020204" pitchFamily="34" charset="0"/>
              <a:buChar char="•"/>
            </a:pPr>
            <a:r>
              <a:rPr lang="en-US" sz="1400"/>
              <a:t>Bir sistem “</a:t>
            </a:r>
            <a:r>
              <a:rPr lang="en-US" sz="1400" b="1"/>
              <a:t>kitab</a:t>
            </a:r>
            <a:r>
              <a:rPr lang="en-US" sz="1400"/>
              <a:t>” anlayışını </a:t>
            </a:r>
            <a:r>
              <a:rPr lang="en-US" sz="1400" b="1" i="1" u="sng"/>
              <a:t>kitabxana</a:t>
            </a:r>
            <a:r>
              <a:rPr lang="en-US" sz="1400"/>
              <a:t> üçün istifadə edir.</a:t>
            </a:r>
          </a:p>
          <a:p>
            <a:pPr indent="176213">
              <a:lnSpc>
                <a:spcPct val="150000"/>
              </a:lnSpc>
              <a:buFont typeface="Arial" panose="020B0604020202020204" pitchFamily="34" charset="0"/>
              <a:buChar char="•"/>
            </a:pPr>
            <a:r>
              <a:rPr lang="en-US" sz="1400"/>
              <a:t>Başqa sistem də “</a:t>
            </a:r>
            <a:r>
              <a:rPr lang="en-US" sz="1400" b="1"/>
              <a:t>kitab</a:t>
            </a:r>
            <a:r>
              <a:rPr lang="en-US" sz="1400"/>
              <a:t>” anlayışını </a:t>
            </a:r>
            <a:r>
              <a:rPr lang="en-US" sz="1400" b="1" i="1" u="sng"/>
              <a:t>satış</a:t>
            </a:r>
            <a:r>
              <a:rPr lang="en-US" sz="1400"/>
              <a:t> üçün istifadə edir.</a:t>
            </a:r>
            <a:endParaRPr lang="az-Latn-AZ" sz="1400"/>
          </a:p>
          <a:p>
            <a:br>
              <a:rPr lang="en-US" sz="1400"/>
            </a:br>
            <a:r>
              <a:rPr lang="en-US" sz="1400"/>
              <a:t>İkisini bir XML-ə qoyanda qarışacaq.</a:t>
            </a:r>
            <a:r>
              <a:rPr lang="az-Latn-AZ" sz="1400"/>
              <a:t> Nümunə növbəti slaydda...</a:t>
            </a:r>
            <a:endParaRPr lang="en-US" sz="1400"/>
          </a:p>
        </p:txBody>
      </p:sp>
    </p:spTree>
    <p:extLst>
      <p:ext uri="{BB962C8B-B14F-4D97-AF65-F5344CB8AC3E}">
        <p14:creationId xmlns:p14="http://schemas.microsoft.com/office/powerpoint/2010/main" val="222718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BFDD-59AC-BC66-8112-C0E72956549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2909F4A-226B-9D23-AC03-2CEA4A6031F0}"/>
              </a:ext>
            </a:extLst>
          </p:cNvPr>
          <p:cNvSpPr txBox="1"/>
          <p:nvPr/>
        </p:nvSpPr>
        <p:spPr>
          <a:xfrm>
            <a:off x="203200" y="244826"/>
            <a:ext cx="11822545" cy="2031325"/>
          </a:xfrm>
          <a:prstGeom prst="rect">
            <a:avLst/>
          </a:prstGeom>
          <a:noFill/>
        </p:spPr>
        <p:txBody>
          <a:bodyPr wrap="square">
            <a:spAutoFit/>
          </a:bodyPr>
          <a:lstStyle/>
          <a:p>
            <a:r>
              <a:rPr lang="az-Latn-AZ">
                <a:latin typeface="-apple-system"/>
              </a:rPr>
              <a:t>Əgər həmin dediyimiz kimi </a:t>
            </a:r>
            <a:r>
              <a:rPr lang="az-Latn-AZ" b="1">
                <a:latin typeface="-apple-system"/>
              </a:rPr>
              <a:t>2</a:t>
            </a:r>
            <a:r>
              <a:rPr lang="az-Latn-AZ">
                <a:latin typeface="-apple-system"/>
              </a:rPr>
              <a:t> fərqli sitemdən gələn eyni </a:t>
            </a:r>
            <a:r>
              <a:rPr lang="az-Latn-AZ" b="1">
                <a:latin typeface="-apple-system"/>
              </a:rPr>
              <a:t>etiketlər</a:t>
            </a:r>
            <a:r>
              <a:rPr lang="az-Latn-AZ">
                <a:latin typeface="-apple-system"/>
              </a:rPr>
              <a:t> istifad ediləcəksə</a:t>
            </a:r>
          </a:p>
          <a:p>
            <a:r>
              <a:rPr lang="az-Latn-AZ">
                <a:latin typeface="-apple-system"/>
              </a:rPr>
              <a:t>onda sağ şəkildə olduğu kimi </a:t>
            </a:r>
            <a:r>
              <a:rPr lang="az-Latn-AZ" b="1">
                <a:latin typeface="-apple-system"/>
              </a:rPr>
              <a:t>namespace</a:t>
            </a:r>
            <a:r>
              <a:rPr lang="az-Latn-AZ">
                <a:latin typeface="-apple-system"/>
              </a:rPr>
              <a:t> istifadə etməliyik.</a:t>
            </a:r>
          </a:p>
          <a:p>
            <a:endParaRPr lang="az-Latn-AZ">
              <a:latin typeface="-apple-system"/>
            </a:endParaRPr>
          </a:p>
          <a:p>
            <a:r>
              <a:rPr lang="en-US" b="1"/>
              <a:t>Burada</a:t>
            </a:r>
            <a:r>
              <a:rPr lang="en-US"/>
              <a:t>:</a:t>
            </a:r>
          </a:p>
          <a:p>
            <a:pPr marL="742950" lvl="1" indent="-285750">
              <a:buFont typeface="Wingdings" panose="05000000000000000000" pitchFamily="2" charset="2"/>
              <a:buChar char="q"/>
            </a:pPr>
            <a:r>
              <a:rPr lang="en-US" b="1">
                <a:solidFill>
                  <a:srgbClr val="00B050"/>
                </a:solidFill>
              </a:rPr>
              <a:t>kx:</a:t>
            </a:r>
            <a:r>
              <a:rPr lang="en-US"/>
              <a:t>kitab → kitabxanaya aid</a:t>
            </a:r>
          </a:p>
          <a:p>
            <a:pPr marL="742950" lvl="1" indent="-285750">
              <a:buFont typeface="Wingdings" panose="05000000000000000000" pitchFamily="2" charset="2"/>
              <a:buChar char="q"/>
            </a:pPr>
            <a:r>
              <a:rPr lang="en-US" b="1">
                <a:solidFill>
                  <a:srgbClr val="0070C0"/>
                </a:solidFill>
              </a:rPr>
              <a:t>ks:</a:t>
            </a:r>
            <a:r>
              <a:rPr lang="en-US"/>
              <a:t>kitab → satışa aid</a:t>
            </a:r>
            <a:endParaRPr lang="az-Latn-AZ"/>
          </a:p>
          <a:p>
            <a:endParaRPr lang="en-US"/>
          </a:p>
        </p:txBody>
      </p:sp>
      <p:pic>
        <p:nvPicPr>
          <p:cNvPr id="3" name="Picture 2">
            <a:extLst>
              <a:ext uri="{FF2B5EF4-FFF2-40B4-BE49-F238E27FC236}">
                <a16:creationId xmlns:a16="http://schemas.microsoft.com/office/drawing/2014/main" id="{B655E3F2-1EA9-FB48-DD7C-1C1B63D71595}"/>
              </a:ext>
            </a:extLst>
          </p:cNvPr>
          <p:cNvPicPr>
            <a:picLocks noChangeAspect="1"/>
          </p:cNvPicPr>
          <p:nvPr/>
        </p:nvPicPr>
        <p:blipFill>
          <a:blip r:embed="rId2"/>
          <a:stretch>
            <a:fillRect/>
          </a:stretch>
        </p:blipFill>
        <p:spPr>
          <a:xfrm>
            <a:off x="8543416" y="0"/>
            <a:ext cx="3648584" cy="2924583"/>
          </a:xfrm>
          <a:prstGeom prst="rect">
            <a:avLst/>
          </a:prstGeom>
        </p:spPr>
      </p:pic>
    </p:spTree>
    <p:extLst>
      <p:ext uri="{BB962C8B-B14F-4D97-AF65-F5344CB8AC3E}">
        <p14:creationId xmlns:p14="http://schemas.microsoft.com/office/powerpoint/2010/main" val="297069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276E-9E96-A6C4-0237-6147F61D10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D5A6B44-2C98-9D45-DF63-B4F667205FBF}"/>
              </a:ext>
            </a:extLst>
          </p:cNvPr>
          <p:cNvSpPr txBox="1"/>
          <p:nvPr/>
        </p:nvSpPr>
        <p:spPr>
          <a:xfrm>
            <a:off x="184727" y="133990"/>
            <a:ext cx="11822545" cy="307777"/>
          </a:xfrm>
          <a:prstGeom prst="rect">
            <a:avLst/>
          </a:prstGeom>
          <a:noFill/>
        </p:spPr>
        <p:txBody>
          <a:bodyPr wrap="square">
            <a:spAutoFit/>
          </a:bodyPr>
          <a:lstStyle/>
          <a:p>
            <a:r>
              <a:rPr lang="en-US" sz="1400" b="1">
                <a:solidFill>
                  <a:srgbClr val="FF0000"/>
                </a:solidFill>
                <a:latin typeface="-apple-system"/>
              </a:rPr>
              <a:t>Default Namespace</a:t>
            </a:r>
            <a:r>
              <a:rPr lang="en-US" sz="1400">
                <a:latin typeface="-apple-system"/>
              </a:rPr>
              <a:t>: </a:t>
            </a:r>
            <a:r>
              <a:rPr lang="en-US" sz="1400" b="1">
                <a:latin typeface="-apple-system"/>
              </a:rPr>
              <a:t>Prefix</a:t>
            </a:r>
            <a:r>
              <a:rPr lang="en-US" sz="1400">
                <a:latin typeface="-apple-system"/>
              </a:rPr>
              <a:t> istifadə etmədən təyin oluna bilər. Bütün alt elementlər avtomatik olaraq bu </a:t>
            </a:r>
            <a:r>
              <a:rPr lang="en-US" sz="1400" b="1">
                <a:latin typeface="-apple-system"/>
              </a:rPr>
              <a:t>namespace</a:t>
            </a:r>
            <a:r>
              <a:rPr lang="en-US" sz="1400">
                <a:latin typeface="-apple-system"/>
              </a:rPr>
              <a:t>-ə aid olur. </a:t>
            </a:r>
            <a:r>
              <a:rPr lang="en-US" sz="1400" b="1">
                <a:latin typeface="-apple-system"/>
              </a:rPr>
              <a:t>Nümunə</a:t>
            </a:r>
            <a:r>
              <a:rPr lang="en-US" sz="1400">
                <a:latin typeface="-apple-system"/>
              </a:rPr>
              <a:t>:</a:t>
            </a:r>
            <a:endParaRPr lang="en-US" sz="1400"/>
          </a:p>
        </p:txBody>
      </p:sp>
      <p:pic>
        <p:nvPicPr>
          <p:cNvPr id="3" name="Picture 2">
            <a:extLst>
              <a:ext uri="{FF2B5EF4-FFF2-40B4-BE49-F238E27FC236}">
                <a16:creationId xmlns:a16="http://schemas.microsoft.com/office/drawing/2014/main" id="{0D1A5A0B-47F4-9B97-84EB-ECA6AD240661}"/>
              </a:ext>
            </a:extLst>
          </p:cNvPr>
          <p:cNvPicPr>
            <a:picLocks noChangeAspect="1"/>
          </p:cNvPicPr>
          <p:nvPr/>
        </p:nvPicPr>
        <p:blipFill>
          <a:blip r:embed="rId2"/>
          <a:stretch>
            <a:fillRect/>
          </a:stretch>
        </p:blipFill>
        <p:spPr>
          <a:xfrm>
            <a:off x="0" y="540175"/>
            <a:ext cx="2816488" cy="2733650"/>
          </a:xfrm>
          <a:prstGeom prst="rect">
            <a:avLst/>
          </a:prstGeom>
        </p:spPr>
      </p:pic>
      <p:pic>
        <p:nvPicPr>
          <p:cNvPr id="5" name="Picture 4">
            <a:extLst>
              <a:ext uri="{FF2B5EF4-FFF2-40B4-BE49-F238E27FC236}">
                <a16:creationId xmlns:a16="http://schemas.microsoft.com/office/drawing/2014/main" id="{E3B74776-0BAE-D2E2-DB4D-9D2DE7AA83B8}"/>
              </a:ext>
            </a:extLst>
          </p:cNvPr>
          <p:cNvPicPr>
            <a:picLocks noChangeAspect="1"/>
          </p:cNvPicPr>
          <p:nvPr/>
        </p:nvPicPr>
        <p:blipFill>
          <a:blip r:embed="rId3"/>
          <a:stretch>
            <a:fillRect/>
          </a:stretch>
        </p:blipFill>
        <p:spPr>
          <a:xfrm>
            <a:off x="0" y="3985957"/>
            <a:ext cx="2822390" cy="2858027"/>
          </a:xfrm>
          <a:prstGeom prst="rect">
            <a:avLst/>
          </a:prstGeom>
        </p:spPr>
      </p:pic>
      <p:cxnSp>
        <p:nvCxnSpPr>
          <p:cNvPr id="8" name="Straight Connector 7">
            <a:extLst>
              <a:ext uri="{FF2B5EF4-FFF2-40B4-BE49-F238E27FC236}">
                <a16:creationId xmlns:a16="http://schemas.microsoft.com/office/drawing/2014/main" id="{B67EF425-D709-0A88-0A1E-C3DFFFEBE995}"/>
              </a:ext>
            </a:extLst>
          </p:cNvPr>
          <p:cNvCxnSpPr>
            <a:cxnSpLocks/>
          </p:cNvCxnSpPr>
          <p:nvPr/>
        </p:nvCxnSpPr>
        <p:spPr>
          <a:xfrm>
            <a:off x="0" y="3629891"/>
            <a:ext cx="12192000"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CB043C3-3C14-347F-1FF1-A8FB7658FC52}"/>
              </a:ext>
            </a:extLst>
          </p:cNvPr>
          <p:cNvSpPr txBox="1"/>
          <p:nvPr/>
        </p:nvSpPr>
        <p:spPr>
          <a:xfrm>
            <a:off x="3011055" y="804722"/>
            <a:ext cx="9097817" cy="2462213"/>
          </a:xfrm>
          <a:prstGeom prst="rect">
            <a:avLst/>
          </a:prstGeom>
          <a:noFill/>
        </p:spPr>
        <p:txBody>
          <a:bodyPr wrap="square">
            <a:spAutoFit/>
          </a:bodyPr>
          <a:lstStyle/>
          <a:p>
            <a:pPr>
              <a:buNone/>
            </a:pPr>
            <a:r>
              <a:rPr lang="en-US" sz="1100" b="1">
                <a:latin typeface="Arial" panose="020B0604020202020204" pitchFamily="34" charset="0"/>
                <a:cs typeface="Arial" panose="020B0604020202020204" pitchFamily="34" charset="0"/>
              </a:rPr>
              <a:t>Burada nə baş verir?</a:t>
            </a:r>
            <a:endParaRPr lang="az-Latn-AZ" sz="1100" b="1">
              <a:latin typeface="Arial" panose="020B0604020202020204" pitchFamily="34" charset="0"/>
              <a:cs typeface="Arial" panose="020B0604020202020204" pitchFamily="34" charset="0"/>
            </a:endParaRPr>
          </a:p>
          <a:p>
            <a:pPr>
              <a:buNone/>
            </a:pPr>
            <a:endParaRPr lang="en-US" sz="1100" b="1">
              <a:latin typeface="Arial" panose="020B0604020202020204" pitchFamily="34" charset="0"/>
              <a:cs typeface="Arial" panose="020B0604020202020204" pitchFamily="34" charset="0"/>
            </a:endParaRPr>
          </a:p>
          <a:p>
            <a:pPr>
              <a:buFont typeface="+mj-lt"/>
              <a:buAutoNum type="arabicPeriod"/>
            </a:pPr>
            <a:r>
              <a:rPr lang="en-US" sz="1100" b="1">
                <a:highlight>
                  <a:srgbClr val="FFFF00"/>
                </a:highlight>
                <a:latin typeface="Arial" panose="020B0604020202020204" pitchFamily="34" charset="0"/>
                <a:cs typeface="Arial" panose="020B0604020202020204" pitchFamily="34" charset="0"/>
              </a:rPr>
              <a:t>Root element</a:t>
            </a:r>
            <a:r>
              <a:rPr lang="en-US" sz="1100" b="1">
                <a:latin typeface="Arial" panose="020B0604020202020204" pitchFamily="34" charset="0"/>
                <a:cs typeface="Arial" panose="020B0604020202020204" pitchFamily="34" charset="0"/>
              </a:rPr>
              <a:t>:</a:t>
            </a:r>
            <a:endParaRPr lang="en-US"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b="1">
                <a:latin typeface="Arial" panose="020B0604020202020204" pitchFamily="34" charset="0"/>
                <a:cs typeface="Arial" panose="020B0604020202020204" pitchFamily="34" charset="0"/>
              </a:rPr>
              <a:t>&lt;science&gt; </a:t>
            </a:r>
            <a:r>
              <a:rPr lang="en-US" sz="1100">
                <a:latin typeface="Arial" panose="020B0604020202020204" pitchFamily="34" charset="0"/>
                <a:cs typeface="Arial" panose="020B0604020202020204" pitchFamily="34" charset="0"/>
              </a:rPr>
              <a:t>– ən yuxarı elementdir, amma ona </a:t>
            </a:r>
            <a:r>
              <a:rPr lang="en-US" sz="1100" b="1">
                <a:latin typeface="Arial" panose="020B0604020202020204" pitchFamily="34" charset="0"/>
                <a:cs typeface="Arial" panose="020B0604020202020204" pitchFamily="34" charset="0"/>
              </a:rPr>
              <a:t>namespace</a:t>
            </a:r>
            <a:r>
              <a:rPr lang="en-US" sz="1100">
                <a:latin typeface="Arial" panose="020B0604020202020204" pitchFamily="34" charset="0"/>
                <a:cs typeface="Arial" panose="020B0604020202020204" pitchFamily="34" charset="0"/>
              </a:rPr>
              <a:t> verilməyib. O, </a:t>
            </a:r>
            <a:r>
              <a:rPr lang="en-US" sz="1100" b="1">
                <a:latin typeface="Arial" panose="020B0604020202020204" pitchFamily="34" charset="0"/>
                <a:cs typeface="Arial" panose="020B0604020202020204" pitchFamily="34" charset="0"/>
              </a:rPr>
              <a:t>heç bir namespace-ə aid deyil</a:t>
            </a:r>
            <a:r>
              <a:rPr lang="en-US" sz="1100">
                <a:latin typeface="Arial" panose="020B0604020202020204" pitchFamily="34" charset="0"/>
                <a:cs typeface="Arial" panose="020B0604020202020204" pitchFamily="34" charset="0"/>
              </a:rPr>
              <a:t>.</a:t>
            </a:r>
            <a:endParaRPr lang="az-Latn-AZ"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a:buFont typeface="+mj-lt"/>
              <a:buAutoNum type="arabicPeriod"/>
            </a:pPr>
            <a:r>
              <a:rPr lang="en-US" sz="1100" b="1">
                <a:highlight>
                  <a:srgbClr val="FFFF00"/>
                </a:highlight>
                <a:latin typeface="Arial" panose="020B0604020202020204" pitchFamily="34" charset="0"/>
                <a:cs typeface="Arial" panose="020B0604020202020204" pitchFamily="34" charset="0"/>
              </a:rPr>
              <a:t>Default Namespace (xmlns):</a:t>
            </a:r>
            <a:endParaRPr lang="en-US" sz="1100">
              <a:highlight>
                <a:srgbClr val="FFFF00"/>
              </a:highligh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b="1">
                <a:latin typeface="Arial" panose="020B0604020202020204" pitchFamily="34" charset="0"/>
                <a:cs typeface="Arial" panose="020B0604020202020204" pitchFamily="34" charset="0"/>
              </a:rPr>
              <a:t>&lt;books xmlns="http://www.example.com/books"&gt; </a:t>
            </a:r>
            <a:r>
              <a:rPr lang="en-US" sz="1100">
                <a:latin typeface="Arial" panose="020B0604020202020204" pitchFamily="34" charset="0"/>
                <a:cs typeface="Arial" panose="020B0604020202020204" pitchFamily="34" charset="0"/>
              </a:rPr>
              <a:t>yazanda bu o deməkdir ki, </a:t>
            </a:r>
            <a:r>
              <a:rPr lang="en-US" sz="1100" b="1">
                <a:latin typeface="Arial" panose="020B0604020202020204" pitchFamily="34" charset="0"/>
                <a:cs typeface="Arial" panose="020B0604020202020204" pitchFamily="34" charset="0"/>
              </a:rPr>
              <a:t>books</a:t>
            </a:r>
            <a:r>
              <a:rPr lang="en-US" sz="1100">
                <a:latin typeface="Arial" panose="020B0604020202020204" pitchFamily="34" charset="0"/>
                <a:cs typeface="Arial" panose="020B0604020202020204" pitchFamily="34" charset="0"/>
              </a:rPr>
              <a:t> və onun bütün içindəki elementləri (</a:t>
            </a:r>
            <a:r>
              <a:rPr lang="en-US" sz="1100" b="1">
                <a:latin typeface="Arial" panose="020B0604020202020204" pitchFamily="34" charset="0"/>
                <a:cs typeface="Arial" panose="020B0604020202020204" pitchFamily="34" charset="0"/>
              </a:rPr>
              <a:t>book</a:t>
            </a:r>
            <a:r>
              <a:rPr lang="en-US" sz="1100">
                <a:latin typeface="Arial" panose="020B0604020202020204" pitchFamily="34" charset="0"/>
                <a:cs typeface="Arial" panose="020B0604020202020204" pitchFamily="34" charset="0"/>
              </a:rPr>
              <a:t>, </a:t>
            </a:r>
            <a:r>
              <a:rPr lang="en-US" sz="1100" b="1">
                <a:latin typeface="Arial" panose="020B0604020202020204" pitchFamily="34" charset="0"/>
                <a:cs typeface="Arial" panose="020B0604020202020204" pitchFamily="34" charset="0"/>
              </a:rPr>
              <a:t>title</a:t>
            </a:r>
            <a:r>
              <a:rPr lang="en-US" sz="1100">
                <a:latin typeface="Arial" panose="020B0604020202020204" pitchFamily="34" charset="0"/>
                <a:cs typeface="Arial" panose="020B0604020202020204" pitchFamily="34" charset="0"/>
              </a:rPr>
              <a:t> və s.) avtomatik olaraq </a:t>
            </a:r>
            <a:r>
              <a:rPr lang="en-US" sz="1100" b="1">
                <a:latin typeface="Arial" panose="020B0604020202020204" pitchFamily="34" charset="0"/>
                <a:cs typeface="Arial" panose="020B0604020202020204" pitchFamily="34" charset="0"/>
              </a:rPr>
              <a:t>http://www.example.com/books </a:t>
            </a:r>
            <a:r>
              <a:rPr lang="en-US" sz="1100">
                <a:latin typeface="Arial" panose="020B0604020202020204" pitchFamily="34" charset="0"/>
                <a:cs typeface="Arial" panose="020B0604020202020204" pitchFamily="34" charset="0"/>
              </a:rPr>
              <a:t>namespace-inə aiddir.</a:t>
            </a:r>
            <a:endParaRPr lang="az-Latn-AZ"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Yəni bu halda </a:t>
            </a:r>
            <a:r>
              <a:rPr lang="en-US" sz="1100" b="1">
                <a:latin typeface="Arial" panose="020B0604020202020204" pitchFamily="34" charset="0"/>
                <a:cs typeface="Arial" panose="020B0604020202020204" pitchFamily="34" charset="0"/>
              </a:rPr>
              <a:t>&lt;book&gt; </a:t>
            </a:r>
            <a:r>
              <a:rPr lang="en-US" sz="1100">
                <a:latin typeface="Arial" panose="020B0604020202020204" pitchFamily="34" charset="0"/>
                <a:cs typeface="Arial" panose="020B0604020202020204" pitchFamily="34" charset="0"/>
              </a:rPr>
              <a:t>və </a:t>
            </a:r>
            <a:r>
              <a:rPr lang="en-US" sz="1100" b="1">
                <a:latin typeface="Arial" panose="020B0604020202020204" pitchFamily="34" charset="0"/>
                <a:cs typeface="Arial" panose="020B0604020202020204" pitchFamily="34" charset="0"/>
              </a:rPr>
              <a:t>&lt;title&gt; </a:t>
            </a:r>
            <a:r>
              <a:rPr lang="en-US" sz="1100">
                <a:latin typeface="Arial" panose="020B0604020202020204" pitchFamily="34" charset="0"/>
                <a:cs typeface="Arial" panose="020B0604020202020204" pitchFamily="34" charset="0"/>
              </a:rPr>
              <a:t>də həmin namespace-ə bağlıdır.</a:t>
            </a:r>
            <a:endParaRPr lang="az-Latn-AZ"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a:buFont typeface="+mj-lt"/>
              <a:buAutoNum type="arabicPeriod"/>
            </a:pPr>
            <a:r>
              <a:rPr lang="en-US" sz="1100" b="1">
                <a:highlight>
                  <a:srgbClr val="FFFF00"/>
                </a:highlight>
                <a:latin typeface="Arial" panose="020B0604020202020204" pitchFamily="34" charset="0"/>
                <a:cs typeface="Arial" panose="020B0604020202020204" pitchFamily="34" charset="0"/>
              </a:rPr>
              <a:t>Başqa namespace:</a:t>
            </a:r>
            <a:endParaRPr lang="en-US" sz="1100">
              <a:highlight>
                <a:srgbClr val="FFFF00"/>
              </a:highligh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b="1">
                <a:latin typeface="Arial" panose="020B0604020202020204" pitchFamily="34" charset="0"/>
                <a:cs typeface="Arial" panose="020B0604020202020204" pitchFamily="34" charset="0"/>
              </a:rPr>
              <a:t>&lt;library xmlns="http://www.example.com/library"&gt; </a:t>
            </a:r>
            <a:r>
              <a:rPr lang="en-US" sz="1100">
                <a:latin typeface="Arial" panose="020B0604020202020204" pitchFamily="34" charset="0"/>
                <a:cs typeface="Arial" panose="020B0604020202020204" pitchFamily="34" charset="0"/>
              </a:rPr>
              <a:t>içindəki bütün elementlər (book, title) isə başqa namespace-ə – </a:t>
            </a:r>
            <a:r>
              <a:rPr lang="en-US" sz="1100" b="1">
                <a:latin typeface="Arial" panose="020B0604020202020204" pitchFamily="34" charset="0"/>
                <a:cs typeface="Arial" panose="020B0604020202020204" pitchFamily="34" charset="0"/>
              </a:rPr>
              <a:t>http://www.example.com/library</a:t>
            </a:r>
            <a:r>
              <a:rPr lang="en-US" sz="1100">
                <a:latin typeface="Arial" panose="020B0604020202020204" pitchFamily="34" charset="0"/>
                <a:cs typeface="Arial" panose="020B0604020202020204" pitchFamily="34" charset="0"/>
              </a:rPr>
              <a:t> namespace-inə aiddir.</a:t>
            </a:r>
          </a:p>
        </p:txBody>
      </p:sp>
      <p:sp>
        <p:nvSpPr>
          <p:cNvPr id="14" name="TextBox 13">
            <a:extLst>
              <a:ext uri="{FF2B5EF4-FFF2-40B4-BE49-F238E27FC236}">
                <a16:creationId xmlns:a16="http://schemas.microsoft.com/office/drawing/2014/main" id="{6D31A140-128C-04CF-4E75-8041F1F0752E}"/>
              </a:ext>
            </a:extLst>
          </p:cNvPr>
          <p:cNvSpPr txBox="1"/>
          <p:nvPr/>
        </p:nvSpPr>
        <p:spPr>
          <a:xfrm>
            <a:off x="3218873" y="4437779"/>
            <a:ext cx="8889999" cy="1954381"/>
          </a:xfrm>
          <a:prstGeom prst="rect">
            <a:avLst/>
          </a:prstGeom>
          <a:noFill/>
        </p:spPr>
        <p:txBody>
          <a:bodyPr wrap="square">
            <a:spAutoFit/>
          </a:bodyPr>
          <a:lstStyle/>
          <a:p>
            <a:pPr>
              <a:buNone/>
            </a:pPr>
            <a:r>
              <a:rPr lang="en-US" sz="1100" b="1">
                <a:latin typeface="Arial" panose="020B0604020202020204" pitchFamily="34" charset="0"/>
                <a:cs typeface="Arial" panose="020B0604020202020204" pitchFamily="34" charset="0"/>
              </a:rPr>
              <a:t>Burada vəziyyət necədir?</a:t>
            </a:r>
            <a:endParaRPr lang="az-Latn-AZ" sz="1100" b="1">
              <a:latin typeface="Arial" panose="020B0604020202020204" pitchFamily="34" charset="0"/>
              <a:cs typeface="Arial" panose="020B0604020202020204" pitchFamily="34" charset="0"/>
            </a:endParaRPr>
          </a:p>
          <a:p>
            <a:pPr>
              <a:buNone/>
            </a:pPr>
            <a:endParaRPr lang="en-US" sz="1100" b="1">
              <a:latin typeface="Arial" panose="020B0604020202020204" pitchFamily="34" charset="0"/>
              <a:cs typeface="Arial" panose="020B0604020202020204" pitchFamily="34" charset="0"/>
            </a:endParaRPr>
          </a:p>
          <a:p>
            <a:pPr>
              <a:buFont typeface="+mj-lt"/>
              <a:buAutoNum type="arabicPeriod"/>
            </a:pPr>
            <a:r>
              <a:rPr lang="en-US" sz="1100">
                <a:latin typeface="Arial" panose="020B0604020202020204" pitchFamily="34" charset="0"/>
                <a:cs typeface="Arial" panose="020B0604020202020204" pitchFamily="34" charset="0"/>
              </a:rPr>
              <a:t>İki dənə </a:t>
            </a:r>
            <a:r>
              <a:rPr lang="en-US" sz="1100" b="1">
                <a:latin typeface="Arial" panose="020B0604020202020204" pitchFamily="34" charset="0"/>
                <a:cs typeface="Arial" panose="020B0604020202020204" pitchFamily="34" charset="0"/>
              </a:rPr>
              <a:t>&lt;books&gt; </a:t>
            </a:r>
            <a:r>
              <a:rPr lang="en-US" sz="1100">
                <a:latin typeface="Arial" panose="020B0604020202020204" pitchFamily="34" charset="0"/>
                <a:cs typeface="Arial" panose="020B0604020202020204" pitchFamily="34" charset="0"/>
              </a:rPr>
              <a:t>elementi var.</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Amma birincisi </a:t>
            </a:r>
            <a:r>
              <a:rPr lang="en-US" sz="1100" b="1">
                <a:latin typeface="Arial" panose="020B0604020202020204" pitchFamily="34" charset="0"/>
                <a:cs typeface="Arial" panose="020B0604020202020204" pitchFamily="34" charset="0"/>
              </a:rPr>
              <a:t>http://www.example.com/books </a:t>
            </a:r>
            <a:r>
              <a:rPr lang="en-US" sz="1100">
                <a:latin typeface="Arial" panose="020B0604020202020204" pitchFamily="34" charset="0"/>
                <a:cs typeface="Arial" panose="020B0604020202020204" pitchFamily="34" charset="0"/>
              </a:rPr>
              <a:t>namespace-dədir.</a:t>
            </a:r>
            <a:endParaRPr lang="az-Latn-AZ"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ikincisi isə </a:t>
            </a:r>
            <a:r>
              <a:rPr lang="en-US" sz="1100" b="1">
                <a:latin typeface="Arial" panose="020B0604020202020204" pitchFamily="34" charset="0"/>
                <a:cs typeface="Arial" panose="020B0604020202020204" pitchFamily="34" charset="0"/>
              </a:rPr>
              <a:t>http://www.example.com/library </a:t>
            </a:r>
            <a:r>
              <a:rPr lang="en-US" sz="1100">
                <a:latin typeface="Arial" panose="020B0604020202020204" pitchFamily="34" charset="0"/>
                <a:cs typeface="Arial" panose="020B0604020202020204" pitchFamily="34" charset="0"/>
              </a:rPr>
              <a:t>namespace-dədir.</a:t>
            </a:r>
            <a:endParaRPr lang="az-Latn-AZ" sz="11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a:buFont typeface="+mj-lt"/>
              <a:buAutoNum type="arabicPeriod"/>
            </a:pPr>
            <a:r>
              <a:rPr lang="en-US" sz="1100">
                <a:latin typeface="Arial" panose="020B0604020202020204" pitchFamily="34" charset="0"/>
                <a:cs typeface="Arial" panose="020B0604020202020204" pitchFamily="34" charset="0"/>
              </a:rPr>
              <a:t>XML prosessoru üçün bunlar eyni adla (books) yazılsa da, tamamilə fərqli elementlərdir, çünki </a:t>
            </a:r>
            <a:r>
              <a:rPr lang="en-US" sz="1100" b="1">
                <a:latin typeface="Arial" panose="020B0604020202020204" pitchFamily="34" charset="0"/>
                <a:cs typeface="Arial" panose="020B0604020202020204" pitchFamily="34" charset="0"/>
              </a:rPr>
              <a:t>namespace</a:t>
            </a:r>
            <a:r>
              <a:rPr lang="en-US" sz="1100">
                <a:latin typeface="Arial" panose="020B0604020202020204" pitchFamily="34" charset="0"/>
                <a:cs typeface="Arial" panose="020B0604020202020204" pitchFamily="34" charset="0"/>
              </a:rPr>
              <a:t> fərqlidir.</a:t>
            </a:r>
            <a:endParaRPr lang="az-Latn-AZ" sz="1100">
              <a:latin typeface="Arial" panose="020B0604020202020204" pitchFamily="34" charset="0"/>
              <a:cs typeface="Arial" panose="020B0604020202020204" pitchFamily="34" charset="0"/>
            </a:endParaRPr>
          </a:p>
          <a:p>
            <a:pPr>
              <a:buFont typeface="+mj-lt"/>
              <a:buAutoNum type="arabicPeriod"/>
            </a:pPr>
            <a:endParaRPr lang="az-Latn-AZ" sz="1100">
              <a:latin typeface="Arial" panose="020B0604020202020204" pitchFamily="34" charset="0"/>
              <a:cs typeface="Arial" panose="020B0604020202020204" pitchFamily="34" charset="0"/>
            </a:endParaRPr>
          </a:p>
          <a:p>
            <a:pPr>
              <a:buFont typeface="+mj-lt"/>
              <a:buAutoNum type="arabicPeriod"/>
            </a:pPr>
            <a:r>
              <a:rPr lang="en-US" sz="1100">
                <a:latin typeface="Arial" panose="020B0604020202020204" pitchFamily="34" charset="0"/>
                <a:cs typeface="Arial" panose="020B0604020202020204" pitchFamily="34" charset="0"/>
              </a:rPr>
              <a:t>İçindəki </a:t>
            </a:r>
            <a:r>
              <a:rPr lang="en-US" sz="1100" b="1">
                <a:latin typeface="Arial" panose="020B0604020202020204" pitchFamily="34" charset="0"/>
                <a:cs typeface="Arial" panose="020B0604020202020204" pitchFamily="34" charset="0"/>
              </a:rPr>
              <a:t>&lt;book&gt; </a:t>
            </a:r>
            <a:r>
              <a:rPr lang="en-US" sz="1100">
                <a:latin typeface="Arial" panose="020B0604020202020204" pitchFamily="34" charset="0"/>
                <a:cs typeface="Arial" panose="020B0604020202020204" pitchFamily="34" charset="0"/>
              </a:rPr>
              <a:t>və </a:t>
            </a:r>
            <a:r>
              <a:rPr lang="en-US" sz="1100" b="1">
                <a:latin typeface="Arial" panose="020B0604020202020204" pitchFamily="34" charset="0"/>
                <a:cs typeface="Arial" panose="020B0604020202020204" pitchFamily="34" charset="0"/>
              </a:rPr>
              <a:t>&lt;title&gt; </a:t>
            </a:r>
            <a:r>
              <a:rPr lang="en-US" sz="1100">
                <a:latin typeface="Arial" panose="020B0604020202020204" pitchFamily="34" charset="0"/>
                <a:cs typeface="Arial" panose="020B0604020202020204" pitchFamily="34" charset="0"/>
              </a:rPr>
              <a:t>elementləri də hansı namespace parent-ə (üst elementə) bağlıdırsa, avtomatik o namespace-də olurlar.</a:t>
            </a:r>
          </a:p>
          <a:p>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82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64EA-5388-736D-C05D-90C4698DBDE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5FB5B4F-0055-8344-4A19-615BED98484F}"/>
              </a:ext>
            </a:extLst>
          </p:cNvPr>
          <p:cNvSpPr txBox="1"/>
          <p:nvPr/>
        </p:nvSpPr>
        <p:spPr>
          <a:xfrm>
            <a:off x="203200" y="244826"/>
            <a:ext cx="11822545" cy="369332"/>
          </a:xfrm>
          <a:prstGeom prst="rect">
            <a:avLst/>
          </a:prstGeom>
          <a:noFill/>
        </p:spPr>
        <p:txBody>
          <a:bodyPr wrap="square">
            <a:spAutoFit/>
          </a:bodyPr>
          <a:lstStyle/>
          <a:p>
            <a:r>
              <a:rPr lang="en-US">
                <a:latin typeface="-apple-system"/>
              </a:rPr>
              <a:t>Oxşar nümunəni prefix-lə göstərsək:</a:t>
            </a:r>
            <a:r>
              <a:rPr lang="az-Latn-AZ">
                <a:latin typeface="-apple-system"/>
              </a:rPr>
              <a:t> Burada artıq tam aydın görünür ki, </a:t>
            </a:r>
            <a:r>
              <a:rPr lang="az-Latn-AZ" b="1">
                <a:latin typeface="-apple-system"/>
              </a:rPr>
              <a:t>bk:books </a:t>
            </a:r>
            <a:r>
              <a:rPr lang="az-Latn-AZ">
                <a:latin typeface="-apple-system"/>
              </a:rPr>
              <a:t>və </a:t>
            </a:r>
            <a:r>
              <a:rPr lang="az-Latn-AZ" b="1">
                <a:latin typeface="-apple-system"/>
              </a:rPr>
              <a:t>lb:books </a:t>
            </a:r>
            <a:r>
              <a:rPr lang="az-Latn-AZ">
                <a:latin typeface="-apple-system"/>
              </a:rPr>
              <a:t>tamam ayrı elementlərdir.</a:t>
            </a:r>
            <a:endParaRPr lang="en-US"/>
          </a:p>
        </p:txBody>
      </p:sp>
      <p:pic>
        <p:nvPicPr>
          <p:cNvPr id="3" name="Picture 2">
            <a:extLst>
              <a:ext uri="{FF2B5EF4-FFF2-40B4-BE49-F238E27FC236}">
                <a16:creationId xmlns:a16="http://schemas.microsoft.com/office/drawing/2014/main" id="{3E860B90-B33C-CCE6-3B93-4E5D7380A6B5}"/>
              </a:ext>
            </a:extLst>
          </p:cNvPr>
          <p:cNvPicPr>
            <a:picLocks noChangeAspect="1"/>
          </p:cNvPicPr>
          <p:nvPr/>
        </p:nvPicPr>
        <p:blipFill>
          <a:blip r:embed="rId2"/>
          <a:stretch>
            <a:fillRect/>
          </a:stretch>
        </p:blipFill>
        <p:spPr>
          <a:xfrm>
            <a:off x="0" y="711347"/>
            <a:ext cx="4001058" cy="4086795"/>
          </a:xfrm>
          <a:prstGeom prst="rect">
            <a:avLst/>
          </a:prstGeom>
        </p:spPr>
      </p:pic>
    </p:spTree>
    <p:extLst>
      <p:ext uri="{BB962C8B-B14F-4D97-AF65-F5344CB8AC3E}">
        <p14:creationId xmlns:p14="http://schemas.microsoft.com/office/powerpoint/2010/main" val="1802987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9E07B-0EDB-43D2-6206-932F0DE79F6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22A37C4-194E-C95C-19AD-2EC76F7C77AE}"/>
              </a:ext>
            </a:extLst>
          </p:cNvPr>
          <p:cNvSpPr txBox="1"/>
          <p:nvPr/>
        </p:nvSpPr>
        <p:spPr>
          <a:xfrm>
            <a:off x="203200" y="244826"/>
            <a:ext cx="11822545" cy="6157711"/>
          </a:xfrm>
          <a:prstGeom prst="rect">
            <a:avLst/>
          </a:prstGeom>
          <a:noFill/>
        </p:spPr>
        <p:txBody>
          <a:bodyPr wrap="square">
            <a:spAutoFit/>
          </a:bodyPr>
          <a:lstStyle/>
          <a:p>
            <a:r>
              <a:rPr lang="en-US" sz="1200" b="1">
                <a:solidFill>
                  <a:srgbClr val="FF0000"/>
                </a:solidFill>
                <a:latin typeface="-apple-system"/>
              </a:rPr>
              <a:t>Atributlarda Namespaces</a:t>
            </a:r>
            <a:r>
              <a:rPr lang="en-US" sz="1200">
                <a:latin typeface="-apple-system"/>
              </a:rPr>
              <a:t>: Atributlar da namespace-ə aid ola bilər, amma </a:t>
            </a:r>
            <a:r>
              <a:rPr lang="en-US" sz="1200" b="1">
                <a:latin typeface="-apple-system"/>
              </a:rPr>
              <a:t>default namespace atributlara tətbiq olunmur </a:t>
            </a:r>
            <a:r>
              <a:rPr lang="en-US" sz="1200">
                <a:latin typeface="-apple-system"/>
              </a:rPr>
              <a:t>– onlar üçün prefix lazımdır.</a:t>
            </a:r>
            <a:endParaRPr lang="az-Latn-AZ" sz="1200">
              <a:latin typeface="-apple-system"/>
            </a:endParaRPr>
          </a:p>
          <a:p>
            <a:endParaRPr lang="az-Latn-AZ" sz="1200">
              <a:latin typeface="-apple-system"/>
            </a:endParaRPr>
          </a:p>
          <a:p>
            <a:r>
              <a:rPr lang="en-US" sz="1200"/>
              <a:t>Elementlərdə default </a:t>
            </a:r>
            <a:r>
              <a:rPr lang="en-US" sz="1200" b="1"/>
              <a:t>namespace</a:t>
            </a:r>
            <a:r>
              <a:rPr lang="az-Latn-AZ" sz="1200"/>
              <a:t> -i gördük:      </a:t>
            </a:r>
            <a:r>
              <a:rPr lang="az-Latn-AZ" sz="1200" b="1"/>
              <a:t>&lt;kitab&gt; </a:t>
            </a:r>
            <a:r>
              <a:rPr lang="az-Latn-AZ" sz="1200"/>
              <a:t>və </a:t>
            </a:r>
            <a:r>
              <a:rPr lang="az-Latn-AZ" sz="1200" b="1"/>
              <a:t>&lt;ad&gt; </a:t>
            </a:r>
            <a:r>
              <a:rPr lang="az-Latn-AZ" sz="1200">
                <a:solidFill>
                  <a:srgbClr val="FF0000"/>
                </a:solidFill>
              </a:rPr>
              <a:t>→</a:t>
            </a:r>
            <a:r>
              <a:rPr lang="az-Latn-AZ" sz="1200"/>
              <a:t> </a:t>
            </a:r>
            <a:r>
              <a:rPr lang="az-Latn-AZ" sz="1200" b="1"/>
              <a:t>http://example.com/books</a:t>
            </a:r>
            <a:r>
              <a:rPr lang="az-Latn-AZ" sz="1200"/>
              <a:t> namespace -indədir.</a:t>
            </a:r>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b="1"/>
              <a:t>Atributlarda</a:t>
            </a:r>
            <a:r>
              <a:rPr lang="en-US" sz="1200"/>
              <a:t> vəziyyət fərqlidir</a:t>
            </a:r>
            <a:r>
              <a:rPr lang="az-Latn-AZ" sz="1200"/>
              <a:t>.</a:t>
            </a:r>
            <a:r>
              <a:rPr lang="en-US" sz="1200"/>
              <a:t> Məsələn belə yazsaq:</a:t>
            </a:r>
            <a:r>
              <a:rPr lang="az-Latn-AZ" sz="1200"/>
              <a:t>       Burada </a:t>
            </a:r>
            <a:r>
              <a:rPr lang="az-Latn-AZ" sz="1200" b="1">
                <a:solidFill>
                  <a:srgbClr val="FF0000"/>
                </a:solidFill>
              </a:rPr>
              <a:t>janr</a:t>
            </a:r>
            <a:r>
              <a:rPr lang="az-Latn-AZ" sz="1200"/>
              <a:t> </a:t>
            </a:r>
            <a:r>
              <a:rPr lang="az-Latn-AZ" sz="1200" b="1"/>
              <a:t>atributu</a:t>
            </a:r>
            <a:r>
              <a:rPr lang="az-Latn-AZ" sz="1200"/>
              <a:t> heç bir </a:t>
            </a:r>
            <a:r>
              <a:rPr lang="az-Latn-AZ" sz="1200" b="1"/>
              <a:t>namespace</a:t>
            </a:r>
            <a:r>
              <a:rPr lang="az-Latn-AZ" sz="1200"/>
              <a:t> -ə aid olmur. Çünki </a:t>
            </a:r>
            <a:r>
              <a:rPr lang="az-Latn-AZ" sz="1200" b="1"/>
              <a:t>default namespace atributlara </a:t>
            </a:r>
            <a:r>
              <a:rPr lang="az-Latn-AZ" sz="1200"/>
              <a:t>şamil edilmir.</a:t>
            </a:r>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Əgər </a:t>
            </a:r>
            <a:r>
              <a:rPr lang="en-US" sz="1200" b="1"/>
              <a:t>atributu</a:t>
            </a:r>
            <a:r>
              <a:rPr lang="en-US" sz="1200"/>
              <a:t> xüsusi </a:t>
            </a:r>
            <a:r>
              <a:rPr lang="en-US" sz="1200" b="1"/>
              <a:t>namespace</a:t>
            </a:r>
            <a:r>
              <a:rPr lang="az-Latn-AZ" sz="1200"/>
              <a:t> </a:t>
            </a:r>
            <a:r>
              <a:rPr lang="en-US" sz="1200"/>
              <a:t>-ə aid etmək istəyiriksə, </a:t>
            </a:r>
            <a:r>
              <a:rPr lang="en-US" sz="1200" b="1"/>
              <a:t>prefix</a:t>
            </a:r>
            <a:r>
              <a:rPr lang="en-US" sz="1200"/>
              <a:t> yazmalıyıq:</a:t>
            </a: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b="1"/>
              <a:t>Burada</a:t>
            </a:r>
            <a:r>
              <a:rPr lang="en-US" sz="1200"/>
              <a:t>:</a:t>
            </a:r>
          </a:p>
          <a:p>
            <a:pPr marL="171450" indent="-171450">
              <a:lnSpc>
                <a:spcPct val="150000"/>
              </a:lnSpc>
              <a:buFont typeface="Arial" panose="020B0604020202020204" pitchFamily="34" charset="0"/>
              <a:buChar char="•"/>
            </a:pPr>
            <a:r>
              <a:rPr lang="en-US" sz="1200" b="1"/>
              <a:t>kitab</a:t>
            </a:r>
            <a:r>
              <a:rPr lang="en-US" sz="1200"/>
              <a:t>, </a:t>
            </a:r>
            <a:r>
              <a:rPr lang="en-US" sz="1200" b="1"/>
              <a:t>ad</a:t>
            </a:r>
            <a:r>
              <a:rPr lang="en-US" sz="1200"/>
              <a:t> → </a:t>
            </a:r>
            <a:r>
              <a:rPr lang="en-US" sz="1200" b="1"/>
              <a:t>http://example.com/books </a:t>
            </a:r>
            <a:r>
              <a:rPr lang="en-US" sz="1200"/>
              <a:t>namespace-dədir (default namespace).</a:t>
            </a:r>
          </a:p>
          <a:p>
            <a:pPr marL="171450" indent="-171450">
              <a:lnSpc>
                <a:spcPct val="150000"/>
              </a:lnSpc>
              <a:buFont typeface="Arial" panose="020B0604020202020204" pitchFamily="34" charset="0"/>
              <a:buChar char="•"/>
            </a:pPr>
            <a:r>
              <a:rPr lang="en-US" sz="1200" b="1"/>
              <a:t>bk:janr </a:t>
            </a:r>
            <a:r>
              <a:rPr lang="en-US" sz="1200"/>
              <a:t>atributu isə → </a:t>
            </a:r>
            <a:r>
              <a:rPr lang="en-US" sz="1200" b="1"/>
              <a:t>http://example.com/book-attributes </a:t>
            </a:r>
            <a:r>
              <a:rPr lang="en-US" sz="1200"/>
              <a:t>namespace-dədir.</a:t>
            </a:r>
          </a:p>
        </p:txBody>
      </p:sp>
      <p:pic>
        <p:nvPicPr>
          <p:cNvPr id="3" name="Picture 2">
            <a:extLst>
              <a:ext uri="{FF2B5EF4-FFF2-40B4-BE49-F238E27FC236}">
                <a16:creationId xmlns:a16="http://schemas.microsoft.com/office/drawing/2014/main" id="{2E5C197A-CC9F-600A-E829-19BD3A1E6698}"/>
              </a:ext>
            </a:extLst>
          </p:cNvPr>
          <p:cNvPicPr>
            <a:picLocks noChangeAspect="1"/>
          </p:cNvPicPr>
          <p:nvPr/>
        </p:nvPicPr>
        <p:blipFill>
          <a:blip r:embed="rId2"/>
          <a:stretch>
            <a:fillRect/>
          </a:stretch>
        </p:blipFill>
        <p:spPr>
          <a:xfrm>
            <a:off x="0" y="891157"/>
            <a:ext cx="3162741" cy="847843"/>
          </a:xfrm>
          <a:prstGeom prst="rect">
            <a:avLst/>
          </a:prstGeom>
        </p:spPr>
      </p:pic>
      <p:pic>
        <p:nvPicPr>
          <p:cNvPr id="5" name="Picture 4">
            <a:extLst>
              <a:ext uri="{FF2B5EF4-FFF2-40B4-BE49-F238E27FC236}">
                <a16:creationId xmlns:a16="http://schemas.microsoft.com/office/drawing/2014/main" id="{844BF2AE-0C8D-9CB6-DD56-2917B4E6C6EA}"/>
              </a:ext>
            </a:extLst>
          </p:cNvPr>
          <p:cNvPicPr>
            <a:picLocks noChangeAspect="1"/>
          </p:cNvPicPr>
          <p:nvPr/>
        </p:nvPicPr>
        <p:blipFill>
          <a:blip r:embed="rId3"/>
          <a:stretch>
            <a:fillRect/>
          </a:stretch>
        </p:blipFill>
        <p:spPr>
          <a:xfrm>
            <a:off x="0" y="2368484"/>
            <a:ext cx="4515480" cy="866896"/>
          </a:xfrm>
          <a:prstGeom prst="rect">
            <a:avLst/>
          </a:prstGeom>
        </p:spPr>
      </p:pic>
      <p:pic>
        <p:nvPicPr>
          <p:cNvPr id="8" name="Picture 7">
            <a:extLst>
              <a:ext uri="{FF2B5EF4-FFF2-40B4-BE49-F238E27FC236}">
                <a16:creationId xmlns:a16="http://schemas.microsoft.com/office/drawing/2014/main" id="{83059D0E-4D0D-0320-AF59-130AB7791DC6}"/>
              </a:ext>
            </a:extLst>
          </p:cNvPr>
          <p:cNvPicPr>
            <a:picLocks noChangeAspect="1"/>
          </p:cNvPicPr>
          <p:nvPr/>
        </p:nvPicPr>
        <p:blipFill>
          <a:blip r:embed="rId4"/>
          <a:stretch>
            <a:fillRect/>
          </a:stretch>
        </p:blipFill>
        <p:spPr>
          <a:xfrm>
            <a:off x="0" y="4012171"/>
            <a:ext cx="4010585" cy="1295581"/>
          </a:xfrm>
          <a:prstGeom prst="rect">
            <a:avLst/>
          </a:prstGeom>
        </p:spPr>
      </p:pic>
    </p:spTree>
    <p:extLst>
      <p:ext uri="{BB962C8B-B14F-4D97-AF65-F5344CB8AC3E}">
        <p14:creationId xmlns:p14="http://schemas.microsoft.com/office/powerpoint/2010/main" val="155377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EB40C-5896-DC20-043B-9D6AE210E9B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E9AE85D-7403-39B8-9E42-9E2AD71AD9BF}"/>
              </a:ext>
            </a:extLst>
          </p:cNvPr>
          <p:cNvSpPr txBox="1"/>
          <p:nvPr/>
        </p:nvSpPr>
        <p:spPr>
          <a:xfrm>
            <a:off x="203200" y="244826"/>
            <a:ext cx="11822545" cy="3970318"/>
          </a:xfrm>
          <a:prstGeom prst="rect">
            <a:avLst/>
          </a:prstGeom>
          <a:noFill/>
        </p:spPr>
        <p:txBody>
          <a:bodyPr wrap="square">
            <a:spAutoFit/>
          </a:bodyPr>
          <a:lstStyle/>
          <a:p>
            <a:r>
              <a:rPr lang="en-US" b="1">
                <a:solidFill>
                  <a:srgbClr val="FF0000"/>
                </a:solidFill>
                <a:latin typeface="-apple-system"/>
              </a:rPr>
              <a:t>Namespace Scoping </a:t>
            </a:r>
            <a:endParaRPr lang="az-Latn-AZ" b="1">
              <a:solidFill>
                <a:srgbClr val="FF0000"/>
              </a:solidFill>
              <a:latin typeface="-apple-system"/>
            </a:endParaRPr>
          </a:p>
          <a:p>
            <a:endParaRPr lang="az-Latn-AZ">
              <a:latin typeface="-apple-system"/>
            </a:endParaRPr>
          </a:p>
          <a:p>
            <a:r>
              <a:rPr lang="en-US">
                <a:latin typeface="-apple-system"/>
              </a:rPr>
              <a:t>Scoping → “əhatə dairəsi” deməkdir. </a:t>
            </a:r>
            <a:r>
              <a:rPr lang="en-US" b="1">
                <a:latin typeface="-apple-system"/>
              </a:rPr>
              <a:t>XML</a:t>
            </a:r>
            <a:r>
              <a:rPr lang="az-Latn-AZ">
                <a:latin typeface="-apple-system"/>
              </a:rPr>
              <a:t> </a:t>
            </a:r>
            <a:r>
              <a:rPr lang="en-US">
                <a:latin typeface="-apple-system"/>
              </a:rPr>
              <a:t>-də bir </a:t>
            </a:r>
            <a:r>
              <a:rPr lang="en-US" b="1">
                <a:latin typeface="-apple-system"/>
              </a:rPr>
              <a:t>namespace</a:t>
            </a:r>
            <a:r>
              <a:rPr lang="en-US">
                <a:latin typeface="-apple-system"/>
              </a:rPr>
              <a:t> harada elan olunursa, həmin elementin bütün alt elementlərinə də təsir edir.</a:t>
            </a:r>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pPr marL="285750" indent="-285750">
              <a:lnSpc>
                <a:spcPct val="150000"/>
              </a:lnSpc>
              <a:buFont typeface="Arial" panose="020B0604020202020204" pitchFamily="34" charset="0"/>
              <a:buChar char="•"/>
            </a:pPr>
            <a:r>
              <a:rPr lang="en-US"/>
              <a:t>Burada </a:t>
            </a:r>
            <a:r>
              <a:rPr lang="en-US" b="1"/>
              <a:t>xmlns="http://example.com/books" </a:t>
            </a:r>
            <a:r>
              <a:rPr lang="en-US"/>
              <a:t>kitabxana elementində elan olunub.</a:t>
            </a:r>
          </a:p>
          <a:p>
            <a:pPr marL="285750" indent="-285750">
              <a:lnSpc>
                <a:spcPct val="150000"/>
              </a:lnSpc>
              <a:buFont typeface="Arial" panose="020B0604020202020204" pitchFamily="34" charset="0"/>
              <a:buChar char="•"/>
            </a:pPr>
            <a:r>
              <a:rPr lang="en-US"/>
              <a:t>Ona görə həm </a:t>
            </a:r>
            <a:r>
              <a:rPr lang="en-US" b="1"/>
              <a:t>&lt;kitab&gt;</a:t>
            </a:r>
            <a:r>
              <a:rPr lang="en-US"/>
              <a:t>, həm də </a:t>
            </a:r>
            <a:r>
              <a:rPr lang="en-US" b="1"/>
              <a:t>&lt;ad&gt; </a:t>
            </a:r>
            <a:r>
              <a:rPr lang="en-US"/>
              <a:t>avtomatik bu namespace-dədir.</a:t>
            </a:r>
            <a:endParaRPr lang="az-Latn-AZ"/>
          </a:p>
          <a:p>
            <a:endParaRPr lang="en-US"/>
          </a:p>
        </p:txBody>
      </p:sp>
      <p:pic>
        <p:nvPicPr>
          <p:cNvPr id="3" name="Picture 2">
            <a:extLst>
              <a:ext uri="{FF2B5EF4-FFF2-40B4-BE49-F238E27FC236}">
                <a16:creationId xmlns:a16="http://schemas.microsoft.com/office/drawing/2014/main" id="{03B998B0-DE6F-BBC6-D5F7-76BFDBAA6D31}"/>
              </a:ext>
            </a:extLst>
          </p:cNvPr>
          <p:cNvPicPr>
            <a:picLocks noChangeAspect="1"/>
          </p:cNvPicPr>
          <p:nvPr/>
        </p:nvPicPr>
        <p:blipFill>
          <a:blip r:embed="rId2"/>
          <a:stretch>
            <a:fillRect/>
          </a:stretch>
        </p:blipFill>
        <p:spPr>
          <a:xfrm>
            <a:off x="0" y="1445155"/>
            <a:ext cx="3486637" cy="1314633"/>
          </a:xfrm>
          <a:prstGeom prst="rect">
            <a:avLst/>
          </a:prstGeom>
        </p:spPr>
      </p:pic>
    </p:spTree>
    <p:extLst>
      <p:ext uri="{BB962C8B-B14F-4D97-AF65-F5344CB8AC3E}">
        <p14:creationId xmlns:p14="http://schemas.microsoft.com/office/powerpoint/2010/main" val="113489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AC9AA-3661-A3F8-E757-3735591B5BA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F44DBC9-81EC-3DAE-E18D-4672143EF35D}"/>
              </a:ext>
            </a:extLst>
          </p:cNvPr>
          <p:cNvSpPr txBox="1"/>
          <p:nvPr/>
        </p:nvSpPr>
        <p:spPr>
          <a:xfrm>
            <a:off x="203200" y="244826"/>
            <a:ext cx="11822545" cy="4524315"/>
          </a:xfrm>
          <a:prstGeom prst="rect">
            <a:avLst/>
          </a:prstGeom>
          <a:noFill/>
        </p:spPr>
        <p:txBody>
          <a:bodyPr wrap="square">
            <a:spAutoFit/>
          </a:bodyPr>
          <a:lstStyle/>
          <a:p>
            <a:r>
              <a:rPr lang="en-US" b="1">
                <a:solidFill>
                  <a:srgbClr val="FF0000"/>
                </a:solidFill>
                <a:latin typeface="-apple-system"/>
              </a:rPr>
              <a:t>Undeclaring Namespaces </a:t>
            </a:r>
            <a:r>
              <a:rPr lang="en-US">
                <a:latin typeface="-apple-system"/>
              </a:rPr>
              <a:t>(yalnız XML 1.1)</a:t>
            </a:r>
          </a:p>
          <a:p>
            <a:endParaRPr lang="en-US">
              <a:latin typeface="-apple-system"/>
            </a:endParaRPr>
          </a:p>
          <a:p>
            <a:pPr marL="285750" indent="-285750">
              <a:lnSpc>
                <a:spcPct val="150000"/>
              </a:lnSpc>
              <a:buFont typeface="Arial" panose="020B0604020202020204" pitchFamily="34" charset="0"/>
              <a:buChar char="•"/>
            </a:pPr>
            <a:r>
              <a:rPr lang="en-US" b="1">
                <a:latin typeface="-apple-system"/>
              </a:rPr>
              <a:t>XML 1.0</a:t>
            </a:r>
            <a:r>
              <a:rPr lang="az-Latn-AZ" b="1">
                <a:latin typeface="-apple-system"/>
              </a:rPr>
              <a:t> </a:t>
            </a:r>
            <a:r>
              <a:rPr lang="en-US">
                <a:latin typeface="-apple-system"/>
              </a:rPr>
              <a:t>-da default namespace (</a:t>
            </a:r>
            <a:r>
              <a:rPr lang="az-Latn-AZ">
                <a:latin typeface="-apple-system"/>
              </a:rPr>
              <a:t> </a:t>
            </a:r>
            <a:r>
              <a:rPr lang="en-US" b="1">
                <a:latin typeface="-apple-system"/>
              </a:rPr>
              <a:t>xmlns="..."</a:t>
            </a:r>
            <a:r>
              <a:rPr lang="az-Latn-AZ" b="1">
                <a:latin typeface="-apple-system"/>
              </a:rPr>
              <a:t> </a:t>
            </a:r>
            <a:r>
              <a:rPr lang="en-US">
                <a:latin typeface="-apple-system"/>
              </a:rPr>
              <a:t>) elan edildisə, onu dayandırmaq olmur.</a:t>
            </a:r>
          </a:p>
          <a:p>
            <a:pPr marL="285750" indent="-285750">
              <a:lnSpc>
                <a:spcPct val="150000"/>
              </a:lnSpc>
              <a:buFont typeface="Arial" panose="020B0604020202020204" pitchFamily="34" charset="0"/>
              <a:buChar char="•"/>
            </a:pPr>
            <a:r>
              <a:rPr lang="en-US" b="1">
                <a:latin typeface="-apple-system"/>
              </a:rPr>
              <a:t>XML 1.1</a:t>
            </a:r>
            <a:r>
              <a:rPr lang="az-Latn-AZ" b="1">
                <a:latin typeface="-apple-system"/>
              </a:rPr>
              <a:t> </a:t>
            </a:r>
            <a:r>
              <a:rPr lang="en-US">
                <a:latin typeface="-apple-system"/>
              </a:rPr>
              <a:t>-də isə </a:t>
            </a:r>
            <a:r>
              <a:rPr lang="en-US" b="1">
                <a:latin typeface="-apple-system"/>
              </a:rPr>
              <a:t>xmlns="" </a:t>
            </a:r>
            <a:r>
              <a:rPr lang="en-US">
                <a:latin typeface="-apple-system"/>
              </a:rPr>
              <a:t>yaza bilərsən → namespace-i “boşaltmaq” deməkdir.</a:t>
            </a:r>
            <a:endParaRPr lang="az-Latn-AZ">
              <a:latin typeface="-apple-system"/>
            </a:endParaRPr>
          </a:p>
          <a:p>
            <a:endParaRPr lang="az-Latn-AZ"/>
          </a:p>
          <a:p>
            <a:endParaRPr lang="az-Latn-AZ"/>
          </a:p>
          <a:p>
            <a:endParaRPr lang="az-Latn-AZ"/>
          </a:p>
          <a:p>
            <a:endParaRPr lang="az-Latn-AZ"/>
          </a:p>
          <a:p>
            <a:endParaRPr lang="az-Latn-AZ"/>
          </a:p>
          <a:p>
            <a:endParaRPr lang="az-Latn-AZ"/>
          </a:p>
          <a:p>
            <a:endParaRPr lang="az-Latn-AZ"/>
          </a:p>
          <a:p>
            <a:pPr marL="285750" indent="-285750">
              <a:lnSpc>
                <a:spcPct val="150000"/>
              </a:lnSpc>
              <a:buFont typeface="Arial" panose="020B0604020202020204" pitchFamily="34" charset="0"/>
              <a:buChar char="•"/>
            </a:pPr>
            <a:r>
              <a:rPr lang="en-US" b="1"/>
              <a:t>&lt;kitab&gt; </a:t>
            </a:r>
            <a:r>
              <a:rPr lang="az-Latn-AZ" b="1"/>
              <a:t>                 </a:t>
            </a:r>
            <a:r>
              <a:rPr lang="en-US"/>
              <a:t>→ http://example.com/books</a:t>
            </a:r>
          </a:p>
          <a:p>
            <a:pPr marL="285750" indent="-285750">
              <a:lnSpc>
                <a:spcPct val="150000"/>
              </a:lnSpc>
              <a:buFont typeface="Arial" panose="020B0604020202020204" pitchFamily="34" charset="0"/>
              <a:buChar char="•"/>
            </a:pPr>
            <a:r>
              <a:rPr lang="en-US" b="1"/>
              <a:t>&lt;digər&gt; </a:t>
            </a:r>
            <a:r>
              <a:rPr lang="en-US"/>
              <a:t>və </a:t>
            </a:r>
            <a:r>
              <a:rPr lang="en-US" b="1"/>
              <a:t>&lt;ad&gt; </a:t>
            </a:r>
            <a:r>
              <a:rPr lang="az-Latn-AZ" b="1"/>
              <a:t>  </a:t>
            </a:r>
            <a:r>
              <a:rPr lang="en-US"/>
              <a:t>→ namespace yoxdur</a:t>
            </a:r>
            <a:endParaRPr lang="az-Latn-AZ"/>
          </a:p>
          <a:p>
            <a:endParaRPr lang="en-US"/>
          </a:p>
        </p:txBody>
      </p:sp>
      <p:pic>
        <p:nvPicPr>
          <p:cNvPr id="3" name="Picture 2">
            <a:extLst>
              <a:ext uri="{FF2B5EF4-FFF2-40B4-BE49-F238E27FC236}">
                <a16:creationId xmlns:a16="http://schemas.microsoft.com/office/drawing/2014/main" id="{45EA0E6E-1C7C-93BB-5242-9EC9AEDC12BA}"/>
              </a:ext>
            </a:extLst>
          </p:cNvPr>
          <p:cNvPicPr>
            <a:picLocks noChangeAspect="1"/>
          </p:cNvPicPr>
          <p:nvPr/>
        </p:nvPicPr>
        <p:blipFill>
          <a:blip r:embed="rId2"/>
          <a:stretch>
            <a:fillRect/>
          </a:stretch>
        </p:blipFill>
        <p:spPr>
          <a:xfrm>
            <a:off x="0" y="1772996"/>
            <a:ext cx="3077004" cy="1390844"/>
          </a:xfrm>
          <a:prstGeom prst="rect">
            <a:avLst/>
          </a:prstGeom>
        </p:spPr>
      </p:pic>
    </p:spTree>
    <p:extLst>
      <p:ext uri="{BB962C8B-B14F-4D97-AF65-F5344CB8AC3E}">
        <p14:creationId xmlns:p14="http://schemas.microsoft.com/office/powerpoint/2010/main" val="49123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2E36-156F-3BCD-5086-A1AA48525EB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7CBB08F-98C3-90B8-3677-F82E3BD3AE9A}"/>
              </a:ext>
            </a:extLst>
          </p:cNvPr>
          <p:cNvSpPr txBox="1"/>
          <p:nvPr/>
        </p:nvSpPr>
        <p:spPr>
          <a:xfrm>
            <a:off x="203200" y="244826"/>
            <a:ext cx="11822545" cy="5450851"/>
          </a:xfrm>
          <a:prstGeom prst="rect">
            <a:avLst/>
          </a:prstGeom>
          <a:noFill/>
        </p:spPr>
        <p:txBody>
          <a:bodyPr wrap="square">
            <a:spAutoFit/>
          </a:bodyPr>
          <a:lstStyle/>
          <a:p>
            <a:pPr>
              <a:lnSpc>
                <a:spcPct val="150000"/>
              </a:lnSpc>
            </a:pPr>
            <a:r>
              <a:rPr lang="en-US" b="1">
                <a:solidFill>
                  <a:srgbClr val="FF0000"/>
                </a:solidFill>
                <a:latin typeface="-apple-system"/>
              </a:rPr>
              <a:t>SOAP öyrənmədən əvvəl XML bilmək vacibdir</a:t>
            </a:r>
            <a:r>
              <a:rPr lang="en-US">
                <a:latin typeface="-apple-system"/>
              </a:rPr>
              <a:t>? </a:t>
            </a:r>
          </a:p>
          <a:p>
            <a:pPr>
              <a:lnSpc>
                <a:spcPct val="150000"/>
              </a:lnSpc>
            </a:pPr>
            <a:endParaRPr lang="en-US">
              <a:latin typeface="-apple-system"/>
            </a:endParaRPr>
          </a:p>
          <a:p>
            <a:pPr>
              <a:lnSpc>
                <a:spcPct val="150000"/>
              </a:lnSpc>
            </a:pPr>
            <a:r>
              <a:rPr lang="en-US">
                <a:latin typeface="-apple-system"/>
              </a:rPr>
              <a:t>Bəli, XML bilmək çox vacibdir, çünki </a:t>
            </a:r>
            <a:r>
              <a:rPr lang="en-US" b="1">
                <a:latin typeface="-apple-system"/>
              </a:rPr>
              <a:t>SOAP</a:t>
            </a:r>
            <a:r>
              <a:rPr lang="en-US">
                <a:latin typeface="-apple-system"/>
              </a:rPr>
              <a:t> tamamilə </a:t>
            </a:r>
            <a:r>
              <a:rPr lang="en-US" b="1">
                <a:latin typeface="-apple-system"/>
              </a:rPr>
              <a:t>XML</a:t>
            </a:r>
            <a:r>
              <a:rPr lang="en-US">
                <a:latin typeface="-apple-system"/>
              </a:rPr>
              <a:t> əsaslıdır – bütün mesajlar </a:t>
            </a:r>
            <a:r>
              <a:rPr lang="en-US" b="1">
                <a:latin typeface="-apple-system"/>
              </a:rPr>
              <a:t>XML</a:t>
            </a:r>
            <a:r>
              <a:rPr lang="en-US">
                <a:latin typeface="-apple-system"/>
              </a:rPr>
              <a:t> formatında yazılır. Amma tam mütəxəssis olmaq lazım deyil, sadəcə əsasları öyrənm</a:t>
            </a:r>
            <a:r>
              <a:rPr lang="az-Latn-AZ">
                <a:latin typeface="-apple-system"/>
              </a:rPr>
              <a:t>ək kifayətdir</a:t>
            </a:r>
            <a:r>
              <a:rPr lang="en-US">
                <a:latin typeface="-apple-system"/>
              </a:rPr>
              <a:t>: </a:t>
            </a:r>
            <a:r>
              <a:rPr lang="en-US" b="1">
                <a:latin typeface="-apple-system"/>
              </a:rPr>
              <a:t>XML</a:t>
            </a:r>
            <a:r>
              <a:rPr lang="en-US">
                <a:latin typeface="-apple-system"/>
              </a:rPr>
              <a:t> necə strukturlaşır (etiketlər, atributlar, iç-içə elementlər).</a:t>
            </a:r>
          </a:p>
          <a:p>
            <a:pPr>
              <a:lnSpc>
                <a:spcPct val="150000"/>
              </a:lnSpc>
            </a:pPr>
            <a:endParaRPr lang="en-US">
              <a:latin typeface="-apple-system"/>
            </a:endParaRPr>
          </a:p>
          <a:p>
            <a:pPr>
              <a:lnSpc>
                <a:spcPct val="150000"/>
              </a:lnSpc>
            </a:pPr>
            <a:r>
              <a:rPr lang="en-US"/>
              <a:t>Məsələn, bir </a:t>
            </a:r>
            <a:r>
              <a:rPr lang="en-US" b="1"/>
              <a:t>SOAP</a:t>
            </a:r>
            <a:r>
              <a:rPr lang="en-US"/>
              <a:t> mesajı belə görünür:</a:t>
            </a: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r>
              <a:rPr lang="en-US" b="1"/>
              <a:t>XML</a:t>
            </a:r>
            <a:r>
              <a:rPr lang="en-US"/>
              <a:t> bilmədən bunu başa düşmək çətin olur. Başlayanda sadə </a:t>
            </a:r>
            <a:r>
              <a:rPr lang="en-US" b="1"/>
              <a:t>XML</a:t>
            </a:r>
            <a:r>
              <a:rPr lang="en-US"/>
              <a:t> dərsləri</a:t>
            </a:r>
            <a:r>
              <a:rPr lang="az-Latn-AZ"/>
              <a:t>nə baxacağıq</a:t>
            </a:r>
            <a:r>
              <a:rPr lang="en-US"/>
              <a:t>, sonra </a:t>
            </a:r>
            <a:r>
              <a:rPr lang="en-US" b="1"/>
              <a:t>SOAP</a:t>
            </a:r>
            <a:r>
              <a:rPr lang="en-US"/>
              <a:t>-a keç</a:t>
            </a:r>
            <a:r>
              <a:rPr lang="az-Latn-AZ"/>
              <a:t>əcəyik</a:t>
            </a:r>
            <a:r>
              <a:rPr lang="en-US"/>
              <a:t> – bu, öyrənməni asanlaşdıracaq.</a:t>
            </a:r>
          </a:p>
        </p:txBody>
      </p:sp>
      <p:pic>
        <p:nvPicPr>
          <p:cNvPr id="3" name="Picture 2">
            <a:extLst>
              <a:ext uri="{FF2B5EF4-FFF2-40B4-BE49-F238E27FC236}">
                <a16:creationId xmlns:a16="http://schemas.microsoft.com/office/drawing/2014/main" id="{D9628BAB-16FD-2146-FE3D-0F299F21EC34}"/>
              </a:ext>
            </a:extLst>
          </p:cNvPr>
          <p:cNvPicPr>
            <a:picLocks noChangeAspect="1"/>
          </p:cNvPicPr>
          <p:nvPr/>
        </p:nvPicPr>
        <p:blipFill>
          <a:blip r:embed="rId2"/>
          <a:stretch>
            <a:fillRect/>
          </a:stretch>
        </p:blipFill>
        <p:spPr>
          <a:xfrm>
            <a:off x="203200" y="3227496"/>
            <a:ext cx="2676899" cy="1362265"/>
          </a:xfrm>
          <a:prstGeom prst="rect">
            <a:avLst/>
          </a:prstGeom>
        </p:spPr>
      </p:pic>
    </p:spTree>
    <p:extLst>
      <p:ext uri="{BB962C8B-B14F-4D97-AF65-F5344CB8AC3E}">
        <p14:creationId xmlns:p14="http://schemas.microsoft.com/office/powerpoint/2010/main" val="468364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1B63D-8FC0-BBC9-4833-A5AE867D262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C41893E-CA17-A4EC-DE8E-999EDD082A68}"/>
              </a:ext>
            </a:extLst>
          </p:cNvPr>
          <p:cNvSpPr txBox="1"/>
          <p:nvPr/>
        </p:nvSpPr>
        <p:spPr>
          <a:xfrm>
            <a:off x="203200" y="244826"/>
            <a:ext cx="11822545" cy="4801314"/>
          </a:xfrm>
          <a:prstGeom prst="rect">
            <a:avLst/>
          </a:prstGeom>
          <a:noFill/>
        </p:spPr>
        <p:txBody>
          <a:bodyPr wrap="square">
            <a:spAutoFit/>
          </a:bodyPr>
          <a:lstStyle/>
          <a:p>
            <a:r>
              <a:rPr lang="en-US" b="1"/>
              <a:t>XPath və Namespaces</a:t>
            </a:r>
            <a:endParaRPr lang="az-Latn-AZ" b="1"/>
          </a:p>
          <a:p>
            <a:endParaRPr lang="en-US" b="1"/>
          </a:p>
          <a:p>
            <a:r>
              <a:rPr lang="en-US" b="1"/>
              <a:t>XPath</a:t>
            </a:r>
            <a:r>
              <a:rPr lang="en-US"/>
              <a:t> → XML</a:t>
            </a:r>
            <a:r>
              <a:rPr lang="az-Latn-AZ"/>
              <a:t> </a:t>
            </a:r>
            <a:r>
              <a:rPr lang="en-US"/>
              <a:t>-dən məlumat çıxarmaq üçün </a:t>
            </a:r>
            <a:r>
              <a:rPr lang="en-US" b="1" u="sng">
                <a:solidFill>
                  <a:srgbClr val="0070C0"/>
                </a:solidFill>
              </a:rPr>
              <a:t>sorğu dilidir</a:t>
            </a:r>
            <a:r>
              <a:rPr lang="en-US"/>
              <a:t>.</a:t>
            </a:r>
            <a:r>
              <a:rPr lang="az-Latn-AZ"/>
              <a:t> </a:t>
            </a:r>
            <a:r>
              <a:rPr lang="en-US"/>
              <a:t>Amma namespace varsa, </a:t>
            </a:r>
            <a:r>
              <a:rPr lang="en-US" b="1"/>
              <a:t>XPath</a:t>
            </a:r>
            <a:r>
              <a:rPr lang="az-Latn-AZ"/>
              <a:t> </a:t>
            </a:r>
            <a:r>
              <a:rPr lang="en-US"/>
              <a:t>-d</a:t>
            </a:r>
            <a:r>
              <a:rPr lang="az-Latn-AZ"/>
              <a:t>ə</a:t>
            </a:r>
            <a:r>
              <a:rPr lang="en-US"/>
              <a:t> </a:t>
            </a:r>
            <a:r>
              <a:rPr lang="az-Latn-AZ"/>
              <a:t>də, </a:t>
            </a:r>
            <a:r>
              <a:rPr lang="en-US"/>
              <a:t> </a:t>
            </a:r>
            <a:r>
              <a:rPr lang="az-Latn-AZ"/>
              <a:t>namespace</a:t>
            </a:r>
            <a:r>
              <a:rPr lang="en-US"/>
              <a:t> göstərmək lazımdır, əks halda işləməyəcək.</a:t>
            </a:r>
            <a:endParaRPr lang="az-Latn-AZ"/>
          </a:p>
          <a:p>
            <a:endParaRPr lang="az-Latn-AZ"/>
          </a:p>
          <a:p>
            <a:endParaRPr lang="az-Latn-AZ"/>
          </a:p>
          <a:p>
            <a:endParaRPr lang="az-Latn-AZ"/>
          </a:p>
          <a:p>
            <a:endParaRPr lang="az-Latn-AZ"/>
          </a:p>
          <a:p>
            <a:endParaRPr lang="az-Latn-AZ"/>
          </a:p>
          <a:p>
            <a:endParaRPr lang="az-Latn-AZ"/>
          </a:p>
          <a:p>
            <a:endParaRPr lang="az-Latn-AZ"/>
          </a:p>
          <a:p>
            <a:r>
              <a:rPr lang="en-US"/>
              <a:t>Əgər </a:t>
            </a:r>
            <a:r>
              <a:rPr lang="en-US" b="1"/>
              <a:t>XPath</a:t>
            </a:r>
            <a:r>
              <a:rPr lang="en-US"/>
              <a:t> yazsa</a:t>
            </a:r>
            <a:r>
              <a:rPr lang="az-Latn-AZ"/>
              <a:t>q</a:t>
            </a:r>
            <a:r>
              <a:rPr lang="en-US"/>
              <a:t>:</a:t>
            </a:r>
            <a:r>
              <a:rPr lang="az-Latn-AZ"/>
              <a:t> ❌ İşləməyəcək, çünki bu elementlər </a:t>
            </a:r>
            <a:r>
              <a:rPr lang="az-Latn-AZ" b="1"/>
              <a:t>namespace</a:t>
            </a:r>
            <a:r>
              <a:rPr lang="az-Latn-AZ"/>
              <a:t> -dədir.</a:t>
            </a:r>
          </a:p>
          <a:p>
            <a:endParaRPr lang="az-Latn-AZ"/>
          </a:p>
          <a:p>
            <a:endParaRPr lang="az-Latn-AZ"/>
          </a:p>
          <a:p>
            <a:endParaRPr lang="az-Latn-AZ"/>
          </a:p>
          <a:p>
            <a:endParaRPr lang="az-Latn-AZ"/>
          </a:p>
          <a:p>
            <a:r>
              <a:rPr lang="en-US"/>
              <a:t>Düzgün yol:</a:t>
            </a:r>
            <a:r>
              <a:rPr lang="az-Latn-AZ"/>
              <a:t> Burada </a:t>
            </a:r>
            <a:r>
              <a:rPr lang="az-Latn-AZ" b="1"/>
              <a:t>ns</a:t>
            </a:r>
            <a:r>
              <a:rPr lang="az-Latn-AZ"/>
              <a:t> → </a:t>
            </a:r>
            <a:r>
              <a:rPr lang="az-Latn-AZ" b="1"/>
              <a:t>http://example.com/books </a:t>
            </a:r>
            <a:r>
              <a:rPr lang="az-Latn-AZ"/>
              <a:t>üçün elan edilmiş </a:t>
            </a:r>
            <a:r>
              <a:rPr lang="az-Latn-AZ" b="1"/>
              <a:t>prefixdir</a:t>
            </a:r>
            <a:r>
              <a:rPr lang="az-Latn-AZ"/>
              <a:t>.</a:t>
            </a:r>
            <a:endParaRPr lang="en-US"/>
          </a:p>
        </p:txBody>
      </p:sp>
      <p:pic>
        <p:nvPicPr>
          <p:cNvPr id="3" name="Picture 2">
            <a:extLst>
              <a:ext uri="{FF2B5EF4-FFF2-40B4-BE49-F238E27FC236}">
                <a16:creationId xmlns:a16="http://schemas.microsoft.com/office/drawing/2014/main" id="{5CB2B009-E88A-E339-F9DB-CF07861830E1}"/>
              </a:ext>
            </a:extLst>
          </p:cNvPr>
          <p:cNvPicPr>
            <a:picLocks noChangeAspect="1"/>
          </p:cNvPicPr>
          <p:nvPr/>
        </p:nvPicPr>
        <p:blipFill>
          <a:blip r:embed="rId2"/>
          <a:stretch>
            <a:fillRect/>
          </a:stretch>
        </p:blipFill>
        <p:spPr>
          <a:xfrm>
            <a:off x="0" y="1562589"/>
            <a:ext cx="3553321" cy="1257475"/>
          </a:xfrm>
          <a:prstGeom prst="rect">
            <a:avLst/>
          </a:prstGeom>
        </p:spPr>
      </p:pic>
      <p:pic>
        <p:nvPicPr>
          <p:cNvPr id="5" name="Picture 4">
            <a:extLst>
              <a:ext uri="{FF2B5EF4-FFF2-40B4-BE49-F238E27FC236}">
                <a16:creationId xmlns:a16="http://schemas.microsoft.com/office/drawing/2014/main" id="{86971E8B-8C10-2F7B-0599-3F408D9C25CD}"/>
              </a:ext>
            </a:extLst>
          </p:cNvPr>
          <p:cNvPicPr>
            <a:picLocks noChangeAspect="1"/>
          </p:cNvPicPr>
          <p:nvPr/>
        </p:nvPicPr>
        <p:blipFill>
          <a:blip r:embed="rId3"/>
          <a:stretch>
            <a:fillRect/>
          </a:stretch>
        </p:blipFill>
        <p:spPr>
          <a:xfrm>
            <a:off x="0" y="3674997"/>
            <a:ext cx="1724266" cy="457264"/>
          </a:xfrm>
          <a:prstGeom prst="rect">
            <a:avLst/>
          </a:prstGeom>
        </p:spPr>
      </p:pic>
      <p:pic>
        <p:nvPicPr>
          <p:cNvPr id="8" name="Picture 7">
            <a:extLst>
              <a:ext uri="{FF2B5EF4-FFF2-40B4-BE49-F238E27FC236}">
                <a16:creationId xmlns:a16="http://schemas.microsoft.com/office/drawing/2014/main" id="{F9B8EE25-868F-ED31-6ACB-AF0155965379}"/>
              </a:ext>
            </a:extLst>
          </p:cNvPr>
          <p:cNvPicPr>
            <a:picLocks noChangeAspect="1"/>
          </p:cNvPicPr>
          <p:nvPr/>
        </p:nvPicPr>
        <p:blipFill>
          <a:blip r:embed="rId4"/>
          <a:stretch>
            <a:fillRect/>
          </a:stretch>
        </p:blipFill>
        <p:spPr>
          <a:xfrm>
            <a:off x="0" y="5046140"/>
            <a:ext cx="2353003" cy="466790"/>
          </a:xfrm>
          <a:prstGeom prst="rect">
            <a:avLst/>
          </a:prstGeom>
        </p:spPr>
      </p:pic>
    </p:spTree>
    <p:extLst>
      <p:ext uri="{BB962C8B-B14F-4D97-AF65-F5344CB8AC3E}">
        <p14:creationId xmlns:p14="http://schemas.microsoft.com/office/powerpoint/2010/main" val="60784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0337F-F96E-6F37-DC89-80FFC5B4A98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87748BE-04F1-7B57-7626-C52AA844AFD0}"/>
              </a:ext>
            </a:extLst>
          </p:cNvPr>
          <p:cNvSpPr txBox="1"/>
          <p:nvPr/>
        </p:nvSpPr>
        <p:spPr>
          <a:xfrm>
            <a:off x="203200" y="244826"/>
            <a:ext cx="11822545" cy="3416320"/>
          </a:xfrm>
          <a:prstGeom prst="rect">
            <a:avLst/>
          </a:prstGeom>
          <a:noFill/>
        </p:spPr>
        <p:txBody>
          <a:bodyPr wrap="square">
            <a:spAutoFit/>
          </a:bodyPr>
          <a:lstStyle/>
          <a:p>
            <a:r>
              <a:rPr lang="en-US" b="1">
                <a:solidFill>
                  <a:srgbClr val="FF0000"/>
                </a:solidFill>
                <a:latin typeface="-apple-system"/>
              </a:rPr>
              <a:t>Namespaces-lə işləyəndə tövsiyələr</a:t>
            </a:r>
            <a:r>
              <a:rPr lang="en-US">
                <a:latin typeface="-apple-system"/>
              </a:rPr>
              <a:t>:</a:t>
            </a:r>
          </a:p>
          <a:p>
            <a:endParaRPr lang="en-US">
              <a:latin typeface="-apple-system"/>
            </a:endParaRPr>
          </a:p>
          <a:p>
            <a:pPr marL="285750" indent="-285750">
              <a:lnSpc>
                <a:spcPct val="150000"/>
              </a:lnSpc>
              <a:buFont typeface="Arial" panose="020B0604020202020204" pitchFamily="34" charset="0"/>
              <a:buChar char="•"/>
            </a:pPr>
            <a:r>
              <a:rPr lang="en-US" b="1">
                <a:latin typeface="-apple-system"/>
              </a:rPr>
              <a:t>URI</a:t>
            </a:r>
            <a:r>
              <a:rPr lang="az-Latn-AZ">
                <a:latin typeface="-apple-system"/>
              </a:rPr>
              <a:t> </a:t>
            </a:r>
            <a:r>
              <a:rPr lang="en-US">
                <a:latin typeface="-apple-system"/>
              </a:rPr>
              <a:t>-ləri real sayt kimi yazın, amma sayt yaratmağa ehtiyac yoxdur.</a:t>
            </a:r>
          </a:p>
          <a:p>
            <a:pPr marL="742950" lvl="1" indent="-285750">
              <a:lnSpc>
                <a:spcPct val="150000"/>
              </a:lnSpc>
              <a:buFont typeface="Wingdings" panose="05000000000000000000" pitchFamily="2" charset="2"/>
              <a:buChar char="q"/>
            </a:pPr>
            <a:r>
              <a:rPr lang="en-US">
                <a:latin typeface="-apple-system"/>
              </a:rPr>
              <a:t>Məsələn: http://example.com/books → sadəcə unikal identifikator olsun.</a:t>
            </a:r>
          </a:p>
          <a:p>
            <a:endParaRPr lang="en-US">
              <a:latin typeface="-apple-system"/>
            </a:endParaRPr>
          </a:p>
          <a:p>
            <a:pPr marL="285750" indent="-285750">
              <a:buFont typeface="Arial" panose="020B0604020202020204" pitchFamily="34" charset="0"/>
              <a:buChar char="•"/>
            </a:pPr>
            <a:r>
              <a:rPr lang="en-US">
                <a:latin typeface="-apple-system"/>
              </a:rPr>
              <a:t>Çox prefix işlətməyin.</a:t>
            </a:r>
            <a:r>
              <a:rPr lang="az-Latn-AZ">
                <a:latin typeface="-apple-system"/>
              </a:rPr>
              <a:t> </a:t>
            </a:r>
            <a:r>
              <a:rPr lang="en-US">
                <a:latin typeface="-apple-system"/>
              </a:rPr>
              <a:t>Sənəd oxunmaz hala gəlir:</a:t>
            </a:r>
            <a:endParaRPr lang="az-Latn-AZ">
              <a:latin typeface="-apple-system"/>
            </a:endParaRPr>
          </a:p>
          <a:p>
            <a:endParaRPr lang="az-Latn-AZ">
              <a:latin typeface="-apple-system"/>
            </a:endParaRPr>
          </a:p>
          <a:p>
            <a:endParaRPr lang="az-Latn-AZ"/>
          </a:p>
          <a:p>
            <a:endParaRPr lang="az-Latn-AZ"/>
          </a:p>
          <a:p>
            <a:pPr marL="285750" indent="-285750">
              <a:buFont typeface="Arial" panose="020B0604020202020204" pitchFamily="34" charset="0"/>
              <a:buChar char="•"/>
            </a:pPr>
            <a:r>
              <a:rPr lang="en-US"/>
              <a:t>Namespaces-i yalnız lazım olanda işlədin. Əgər sənəd sadədirsə və qarışıqlıq yoxdur, namespace istifadə etməyə ehtiyac yoxdur. Onlar daha çox böyük sistemlərdə (</a:t>
            </a:r>
            <a:r>
              <a:rPr lang="az-Latn-AZ"/>
              <a:t> </a:t>
            </a:r>
            <a:r>
              <a:rPr lang="en-US"/>
              <a:t>SOAP, WSDL, XML Web Services</a:t>
            </a:r>
            <a:r>
              <a:rPr lang="az-Latn-AZ"/>
              <a:t> </a:t>
            </a:r>
            <a:r>
              <a:rPr lang="en-US"/>
              <a:t>) vacib olur.</a:t>
            </a:r>
          </a:p>
        </p:txBody>
      </p:sp>
      <p:pic>
        <p:nvPicPr>
          <p:cNvPr id="3" name="Picture 2">
            <a:extLst>
              <a:ext uri="{FF2B5EF4-FFF2-40B4-BE49-F238E27FC236}">
                <a16:creationId xmlns:a16="http://schemas.microsoft.com/office/drawing/2014/main" id="{D4CF1126-0448-4178-391F-157E9FA2D6CD}"/>
              </a:ext>
            </a:extLst>
          </p:cNvPr>
          <p:cNvPicPr>
            <a:picLocks noChangeAspect="1"/>
          </p:cNvPicPr>
          <p:nvPr/>
        </p:nvPicPr>
        <p:blipFill>
          <a:blip r:embed="rId2"/>
          <a:stretch>
            <a:fillRect/>
          </a:stretch>
        </p:blipFill>
        <p:spPr>
          <a:xfrm>
            <a:off x="0" y="2268096"/>
            <a:ext cx="3057952" cy="562053"/>
          </a:xfrm>
          <a:prstGeom prst="rect">
            <a:avLst/>
          </a:prstGeom>
        </p:spPr>
      </p:pic>
    </p:spTree>
    <p:extLst>
      <p:ext uri="{BB962C8B-B14F-4D97-AF65-F5344CB8AC3E}">
        <p14:creationId xmlns:p14="http://schemas.microsoft.com/office/powerpoint/2010/main" val="34347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8D941-7F71-A5EA-366B-505942D48BA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B69B46B-B6FF-9113-8A77-9E281BB5015F}"/>
              </a:ext>
            </a:extLst>
          </p:cNvPr>
          <p:cNvSpPr txBox="1"/>
          <p:nvPr/>
        </p:nvSpPr>
        <p:spPr>
          <a:xfrm>
            <a:off x="203200" y="244826"/>
            <a:ext cx="11822545" cy="3693319"/>
          </a:xfrm>
          <a:prstGeom prst="rect">
            <a:avLst/>
          </a:prstGeom>
          <a:noFill/>
        </p:spPr>
        <p:txBody>
          <a:bodyPr wrap="square">
            <a:spAutoFit/>
          </a:bodyPr>
          <a:lstStyle/>
          <a:p>
            <a:r>
              <a:rPr lang="az-Latn-AZ">
                <a:latin typeface="-apple-system"/>
              </a:rPr>
              <a:t>İndi </a:t>
            </a:r>
            <a:r>
              <a:rPr lang="az-Latn-AZ" b="1">
                <a:latin typeface="-apple-system"/>
              </a:rPr>
              <a:t>XSD</a:t>
            </a:r>
            <a:r>
              <a:rPr lang="az-Latn-AZ">
                <a:latin typeface="-apple-system"/>
              </a:rPr>
              <a:t> ( </a:t>
            </a:r>
            <a:r>
              <a:rPr lang="az-Latn-AZ" b="1">
                <a:latin typeface="-apple-system"/>
              </a:rPr>
              <a:t>XML Schema Definition </a:t>
            </a:r>
            <a:r>
              <a:rPr lang="az-Latn-AZ">
                <a:latin typeface="-apple-system"/>
              </a:rPr>
              <a:t>) haqqında...</a:t>
            </a:r>
            <a:endParaRPr lang="en-US"/>
          </a:p>
          <a:p>
            <a:endParaRPr lang="az-Latn-AZ">
              <a:latin typeface="-apple-system"/>
            </a:endParaRPr>
          </a:p>
          <a:p>
            <a:endParaRPr lang="az-Latn-AZ">
              <a:latin typeface="-apple-system"/>
            </a:endParaRPr>
          </a:p>
          <a:p>
            <a:endParaRPr lang="az-Latn-AZ">
              <a:latin typeface="-apple-system"/>
            </a:endParaRPr>
          </a:p>
          <a:p>
            <a:r>
              <a:rPr lang="en-US">
                <a:latin typeface="-apple-system"/>
              </a:rPr>
              <a:t>Həll → XML Schema (XSD) </a:t>
            </a:r>
            <a:endParaRPr lang="az-Latn-AZ">
              <a:latin typeface="-apple-system"/>
            </a:endParaRPr>
          </a:p>
          <a:p>
            <a:endParaRPr lang="az-Latn-AZ">
              <a:latin typeface="-apple-system"/>
            </a:endParaRPr>
          </a:p>
          <a:p>
            <a:r>
              <a:rPr lang="en-US" b="1">
                <a:latin typeface="-apple-system"/>
              </a:rPr>
              <a:t>Schema = XML </a:t>
            </a:r>
            <a:r>
              <a:rPr lang="en-US">
                <a:latin typeface="-apple-system"/>
              </a:rPr>
              <a:t>üçün qanun kitabı (yəni struktur, qaydalar, datatype-lar). </a:t>
            </a:r>
            <a:r>
              <a:rPr lang="en-US" b="1">
                <a:latin typeface="-apple-system"/>
              </a:rPr>
              <a:t>XML Schema </a:t>
            </a:r>
            <a:r>
              <a:rPr lang="en-US">
                <a:latin typeface="-apple-system"/>
              </a:rPr>
              <a:t>sənədi ayrıca fayldır (</a:t>
            </a:r>
            <a:r>
              <a:rPr lang="en-US" b="1" i="1">
                <a:solidFill>
                  <a:srgbClr val="FF0000"/>
                </a:solidFill>
                <a:latin typeface="-apple-system"/>
              </a:rPr>
              <a:t>.xsd</a:t>
            </a:r>
            <a:r>
              <a:rPr lang="en-US">
                <a:latin typeface="-apple-system"/>
              </a:rPr>
              <a:t>), burada yazılır:</a:t>
            </a:r>
            <a:endParaRPr lang="az-Latn-AZ">
              <a:latin typeface="-apple-system"/>
            </a:endParaRPr>
          </a:p>
          <a:p>
            <a:pPr marL="742950" lvl="1" indent="-285750">
              <a:buFont typeface="Arial" panose="020B0604020202020204" pitchFamily="34" charset="0"/>
              <a:buChar char="•"/>
            </a:pPr>
            <a:r>
              <a:rPr lang="en-US"/>
              <a:t>hansı elementlər ola bilər</a:t>
            </a:r>
          </a:p>
          <a:p>
            <a:pPr marL="742950" lvl="1" indent="-285750">
              <a:buFont typeface="Arial" panose="020B0604020202020204" pitchFamily="34" charset="0"/>
              <a:buChar char="•"/>
            </a:pPr>
            <a:r>
              <a:rPr lang="en-US"/>
              <a:t>hansı elementin tipi (string, integer, date) olacaq</a:t>
            </a:r>
          </a:p>
          <a:p>
            <a:pPr marL="742950" lvl="1" indent="-285750">
              <a:buFont typeface="Arial" panose="020B0604020202020204" pitchFamily="34" charset="0"/>
              <a:buChar char="•"/>
            </a:pPr>
            <a:r>
              <a:rPr lang="en-US"/>
              <a:t>hansı element vacibdir, hansı opsionaldır</a:t>
            </a:r>
          </a:p>
          <a:p>
            <a:pPr marL="742950" lvl="1" indent="-285750">
              <a:buFont typeface="Arial" panose="020B0604020202020204" pitchFamily="34" charset="0"/>
              <a:buChar char="•"/>
            </a:pPr>
            <a:r>
              <a:rPr lang="en-US"/>
              <a:t>neçə dəfə təkrar ola bilər </a:t>
            </a:r>
            <a:r>
              <a:rPr lang="az-Latn-AZ"/>
              <a:t>və.s</a:t>
            </a:r>
          </a:p>
          <a:p>
            <a:endParaRPr lang="en-US"/>
          </a:p>
        </p:txBody>
      </p:sp>
    </p:spTree>
    <p:extLst>
      <p:ext uri="{BB962C8B-B14F-4D97-AF65-F5344CB8AC3E}">
        <p14:creationId xmlns:p14="http://schemas.microsoft.com/office/powerpoint/2010/main" val="3280703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23CA3-0CB9-E1BB-BF05-040FDBBD6D0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8A7481C-8985-F500-D33F-4E638ACC8796}"/>
              </a:ext>
            </a:extLst>
          </p:cNvPr>
          <p:cNvSpPr txBox="1"/>
          <p:nvPr/>
        </p:nvSpPr>
        <p:spPr>
          <a:xfrm>
            <a:off x="203200" y="244826"/>
            <a:ext cx="11822545" cy="6432530"/>
          </a:xfrm>
          <a:prstGeom prst="rect">
            <a:avLst/>
          </a:prstGeom>
          <a:noFill/>
        </p:spPr>
        <p:txBody>
          <a:bodyPr wrap="square">
            <a:spAutoFit/>
          </a:bodyPr>
          <a:lstStyle/>
          <a:p>
            <a:r>
              <a:rPr lang="en-US">
                <a:latin typeface="-apple-system"/>
              </a:rPr>
              <a:t>Nümunə XML (</a:t>
            </a:r>
            <a:r>
              <a:rPr lang="az-Latn-AZ">
                <a:latin typeface="-apple-system"/>
              </a:rPr>
              <a:t> not: kod tam deyil. Tam nümunə növbəti slaydda olacaq</a:t>
            </a:r>
            <a:r>
              <a:rPr lang="en-US">
                <a:latin typeface="-apple-system"/>
              </a:rPr>
              <a:t>)</a:t>
            </a:r>
            <a:r>
              <a:rPr lang="az-Latn-AZ">
                <a:latin typeface="-apple-system"/>
              </a:rPr>
              <a:t>	- CODE3 qovluğu</a:t>
            </a: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r>
              <a:rPr lang="en-US"/>
              <a:t>XML Schema (qanun)</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sz="1400"/>
          </a:p>
          <a:p>
            <a:r>
              <a:rPr lang="en-US" sz="1400" b="1"/>
              <a:t>Harada istifadə olunur?</a:t>
            </a:r>
          </a:p>
          <a:p>
            <a:pPr marL="285750" indent="-285750">
              <a:buFont typeface="Arial" panose="020B0604020202020204" pitchFamily="34" charset="0"/>
              <a:buChar char="•"/>
            </a:pPr>
            <a:r>
              <a:rPr lang="en-US" sz="1400"/>
              <a:t>Böyük sistemlərdə məlumat mübadiləsində (bank, dövlət, SOAP servis)</a:t>
            </a:r>
          </a:p>
          <a:p>
            <a:pPr marL="285750" indent="-285750">
              <a:buFont typeface="Arial" panose="020B0604020202020204" pitchFamily="34" charset="0"/>
              <a:buChar char="•"/>
            </a:pPr>
            <a:r>
              <a:rPr lang="en-US" sz="1400" b="1">
                <a:solidFill>
                  <a:srgbClr val="00B0F0"/>
                </a:solidFill>
              </a:rPr>
              <a:t>WSDL</a:t>
            </a:r>
            <a:r>
              <a:rPr lang="az-Latn-AZ" sz="1400"/>
              <a:t> (bu haqqda sonra)</a:t>
            </a:r>
            <a:r>
              <a:rPr lang="en-US" sz="1400"/>
              <a:t> sənədlərində (Web xidmətlərin təsviri)</a:t>
            </a:r>
          </a:p>
          <a:p>
            <a:pPr marL="285750" indent="-285750">
              <a:buFont typeface="Arial" panose="020B0604020202020204" pitchFamily="34" charset="0"/>
              <a:buChar char="•"/>
            </a:pPr>
            <a:r>
              <a:rPr lang="en-US" sz="1400"/>
              <a:t>Verilənlərin düzgünlüyünü yoxlamaq üçün</a:t>
            </a:r>
          </a:p>
        </p:txBody>
      </p:sp>
      <p:pic>
        <p:nvPicPr>
          <p:cNvPr id="3" name="Picture 2">
            <a:extLst>
              <a:ext uri="{FF2B5EF4-FFF2-40B4-BE49-F238E27FC236}">
                <a16:creationId xmlns:a16="http://schemas.microsoft.com/office/drawing/2014/main" id="{25CA9E90-7A9D-B794-487E-DD3E27CA3EEF}"/>
              </a:ext>
            </a:extLst>
          </p:cNvPr>
          <p:cNvPicPr>
            <a:picLocks noChangeAspect="1"/>
          </p:cNvPicPr>
          <p:nvPr/>
        </p:nvPicPr>
        <p:blipFill>
          <a:blip r:embed="rId2"/>
          <a:stretch>
            <a:fillRect/>
          </a:stretch>
        </p:blipFill>
        <p:spPr>
          <a:xfrm>
            <a:off x="203200" y="625703"/>
            <a:ext cx="1476581" cy="1019317"/>
          </a:xfrm>
          <a:prstGeom prst="rect">
            <a:avLst/>
          </a:prstGeom>
        </p:spPr>
      </p:pic>
      <p:pic>
        <p:nvPicPr>
          <p:cNvPr id="5" name="Picture 4">
            <a:extLst>
              <a:ext uri="{FF2B5EF4-FFF2-40B4-BE49-F238E27FC236}">
                <a16:creationId xmlns:a16="http://schemas.microsoft.com/office/drawing/2014/main" id="{B8B6F59D-6E14-9EE7-A23F-A2B9D7563C8C}"/>
              </a:ext>
            </a:extLst>
          </p:cNvPr>
          <p:cNvPicPr>
            <a:picLocks noChangeAspect="1"/>
          </p:cNvPicPr>
          <p:nvPr/>
        </p:nvPicPr>
        <p:blipFill>
          <a:blip r:embed="rId3"/>
          <a:stretch>
            <a:fillRect/>
          </a:stretch>
        </p:blipFill>
        <p:spPr>
          <a:xfrm>
            <a:off x="203200" y="2378162"/>
            <a:ext cx="4258269" cy="2896004"/>
          </a:xfrm>
          <a:prstGeom prst="rect">
            <a:avLst/>
          </a:prstGeom>
        </p:spPr>
      </p:pic>
      <p:sp>
        <p:nvSpPr>
          <p:cNvPr id="8" name="TextBox 7">
            <a:extLst>
              <a:ext uri="{FF2B5EF4-FFF2-40B4-BE49-F238E27FC236}">
                <a16:creationId xmlns:a16="http://schemas.microsoft.com/office/drawing/2014/main" id="{EFBCC9AC-CE26-4AD8-F979-721238231F77}"/>
              </a:ext>
            </a:extLst>
          </p:cNvPr>
          <p:cNvSpPr txBox="1"/>
          <p:nvPr/>
        </p:nvSpPr>
        <p:spPr>
          <a:xfrm>
            <a:off x="5195607" y="2810501"/>
            <a:ext cx="6096000" cy="2031325"/>
          </a:xfrm>
          <a:prstGeom prst="rect">
            <a:avLst/>
          </a:prstGeom>
          <a:noFill/>
        </p:spPr>
        <p:txBody>
          <a:bodyPr wrap="square">
            <a:spAutoFit/>
          </a:bodyPr>
          <a:lstStyle/>
          <a:p>
            <a:r>
              <a:rPr lang="en-US" sz="1400" b="1"/>
              <a:t>Burada deyilir ki</a:t>
            </a:r>
            <a:r>
              <a:rPr lang="en-US" sz="1400"/>
              <a:t>:</a:t>
            </a:r>
          </a:p>
          <a:p>
            <a:pPr marL="285750" indent="-285750">
              <a:lnSpc>
                <a:spcPct val="150000"/>
              </a:lnSpc>
              <a:buFont typeface="Arial" panose="020B0604020202020204" pitchFamily="34" charset="0"/>
              <a:buChar char="•"/>
            </a:pPr>
            <a:r>
              <a:rPr lang="en-US" sz="1400"/>
              <a:t>telebe adlı element olmalıdır.</a:t>
            </a:r>
          </a:p>
          <a:p>
            <a:pPr marL="285750" indent="-285750">
              <a:lnSpc>
                <a:spcPct val="150000"/>
              </a:lnSpc>
              <a:buFont typeface="Arial" panose="020B0604020202020204" pitchFamily="34" charset="0"/>
              <a:buChar char="•"/>
            </a:pPr>
            <a:r>
              <a:rPr lang="en-US" sz="1400"/>
              <a:t>İçində mütləq ardıcıllıqla:</a:t>
            </a:r>
          </a:p>
          <a:p>
            <a:pPr marL="742950" lvl="1" indent="-285750">
              <a:lnSpc>
                <a:spcPct val="150000"/>
              </a:lnSpc>
              <a:buFont typeface="Wingdings" panose="05000000000000000000" pitchFamily="2" charset="2"/>
              <a:buChar char="q"/>
            </a:pPr>
            <a:r>
              <a:rPr lang="en-US" sz="1400"/>
              <a:t>ad (string tipində)</a:t>
            </a:r>
          </a:p>
          <a:p>
            <a:pPr marL="742950" lvl="1" indent="-285750">
              <a:lnSpc>
                <a:spcPct val="150000"/>
              </a:lnSpc>
              <a:buFont typeface="Wingdings" panose="05000000000000000000" pitchFamily="2" charset="2"/>
              <a:buChar char="q"/>
            </a:pPr>
            <a:r>
              <a:rPr lang="en-US" sz="1400"/>
              <a:t>yas (tam ədəd tipində) olmalıdır.</a:t>
            </a:r>
          </a:p>
          <a:p>
            <a:endParaRPr lang="en-US" sz="1400"/>
          </a:p>
          <a:p>
            <a:r>
              <a:rPr lang="en-US" sz="1400"/>
              <a:t>Əgər kimsə </a:t>
            </a:r>
            <a:r>
              <a:rPr lang="en-US" sz="1400" b="1"/>
              <a:t>&lt;yas&gt;Ali&lt;/yas&gt; </a:t>
            </a:r>
            <a:r>
              <a:rPr lang="en-US" sz="1400"/>
              <a:t>yazsa → Schema validasiya zamanı səhv çıxacaq.</a:t>
            </a:r>
          </a:p>
        </p:txBody>
      </p:sp>
    </p:spTree>
    <p:extLst>
      <p:ext uri="{BB962C8B-B14F-4D97-AF65-F5344CB8AC3E}">
        <p14:creationId xmlns:p14="http://schemas.microsoft.com/office/powerpoint/2010/main" val="859043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0AD1A-FDBC-1A72-75A2-12A1C21DEFF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53C3305-6216-07C2-95A6-F656B2C93C08}"/>
              </a:ext>
            </a:extLst>
          </p:cNvPr>
          <p:cNvSpPr txBox="1"/>
          <p:nvPr/>
        </p:nvSpPr>
        <p:spPr>
          <a:xfrm>
            <a:off x="0" y="244826"/>
            <a:ext cx="12192000" cy="3539430"/>
          </a:xfrm>
          <a:prstGeom prst="rect">
            <a:avLst/>
          </a:prstGeom>
          <a:noFill/>
        </p:spPr>
        <p:txBody>
          <a:bodyPr wrap="square">
            <a:spAutoFit/>
          </a:bodyPr>
          <a:lstStyle/>
          <a:p>
            <a:r>
              <a:rPr lang="az-Latn-AZ" sz="1600">
                <a:latin typeface="-apple-system"/>
              </a:rPr>
              <a:t>Nümunə 2 - Məsələn, </a:t>
            </a:r>
            <a:r>
              <a:rPr lang="az-Latn-AZ" sz="1600" b="1">
                <a:latin typeface="-apple-system"/>
              </a:rPr>
              <a:t>telebe.xml </a:t>
            </a:r>
            <a:r>
              <a:rPr lang="az-Latn-AZ" sz="1600">
                <a:latin typeface="-apple-system"/>
              </a:rPr>
              <a:t>faylını yaradırsan: 		CODE4 qovluğu</a:t>
            </a:r>
          </a:p>
          <a:p>
            <a:endParaRPr lang="az-Latn-AZ" sz="1600">
              <a:latin typeface="-apple-system"/>
            </a:endParaRPr>
          </a:p>
          <a:p>
            <a:pPr marL="285750" indent="-285750">
              <a:buFont typeface="Arial" panose="020B0604020202020204" pitchFamily="34" charset="0"/>
              <a:buChar char="•"/>
            </a:pPr>
            <a:r>
              <a:rPr lang="az-Latn-AZ" sz="1600">
                <a:latin typeface="-apple-system"/>
              </a:rPr>
              <a:t>Burada ən vacib hissə → </a:t>
            </a:r>
            <a:r>
              <a:rPr lang="az-Latn-AZ" sz="1600" b="1">
                <a:latin typeface="-apple-system"/>
              </a:rPr>
              <a:t>xsi:noNamespaceSchemaLocation="telebe.xsd" </a:t>
            </a:r>
            <a:r>
              <a:rPr lang="az-Latn-AZ" sz="1600">
                <a:latin typeface="-apple-system"/>
              </a:rPr>
              <a:t>Bu deyir ki: “Mənim qaydalarım (schema) </a:t>
            </a:r>
            <a:r>
              <a:rPr lang="az-Latn-AZ" sz="1600" b="1">
                <a:latin typeface="-apple-system"/>
              </a:rPr>
              <a:t>telebe.xsd </a:t>
            </a:r>
            <a:r>
              <a:rPr lang="az-Latn-AZ" sz="1600">
                <a:latin typeface="-apple-system"/>
              </a:rPr>
              <a:t>faylındadır.”</a:t>
            </a: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endParaRPr lang="az-Latn-AZ" sz="1600">
              <a:latin typeface="-apple-system"/>
            </a:endParaRPr>
          </a:p>
          <a:p>
            <a:pPr marL="285750" indent="-285750">
              <a:buFont typeface="Arial" panose="020B0604020202020204" pitchFamily="34" charset="0"/>
              <a:buChar char="•"/>
            </a:pPr>
            <a:r>
              <a:rPr lang="en-US" sz="1600"/>
              <a:t>XML Schema sənəd (qaydalar) Sən yanında </a:t>
            </a:r>
            <a:r>
              <a:rPr lang="en-US" sz="1600" b="1"/>
              <a:t>telebe.xsd </a:t>
            </a:r>
            <a:r>
              <a:rPr lang="en-US" sz="1600"/>
              <a:t>faylı yaradırsan:</a:t>
            </a:r>
          </a:p>
        </p:txBody>
      </p:sp>
      <p:pic>
        <p:nvPicPr>
          <p:cNvPr id="3" name="Picture 2">
            <a:extLst>
              <a:ext uri="{FF2B5EF4-FFF2-40B4-BE49-F238E27FC236}">
                <a16:creationId xmlns:a16="http://schemas.microsoft.com/office/drawing/2014/main" id="{07971FE9-A050-3D1F-5562-4F953FDDDF42}"/>
              </a:ext>
            </a:extLst>
          </p:cNvPr>
          <p:cNvPicPr>
            <a:picLocks noChangeAspect="1"/>
          </p:cNvPicPr>
          <p:nvPr/>
        </p:nvPicPr>
        <p:blipFill>
          <a:blip r:embed="rId2"/>
          <a:stretch>
            <a:fillRect/>
          </a:stretch>
        </p:blipFill>
        <p:spPr>
          <a:xfrm>
            <a:off x="0" y="1254019"/>
            <a:ext cx="4706007" cy="1505160"/>
          </a:xfrm>
          <a:prstGeom prst="rect">
            <a:avLst/>
          </a:prstGeom>
        </p:spPr>
      </p:pic>
      <p:sp>
        <p:nvSpPr>
          <p:cNvPr id="5" name="TextBox 4">
            <a:extLst>
              <a:ext uri="{FF2B5EF4-FFF2-40B4-BE49-F238E27FC236}">
                <a16:creationId xmlns:a16="http://schemas.microsoft.com/office/drawing/2014/main" id="{1D2B4D76-7BBF-E7A6-B364-D1A6347252BC}"/>
              </a:ext>
            </a:extLst>
          </p:cNvPr>
          <p:cNvSpPr txBox="1"/>
          <p:nvPr/>
        </p:nvSpPr>
        <p:spPr>
          <a:xfrm>
            <a:off x="6576292" y="4056858"/>
            <a:ext cx="5126181" cy="2464393"/>
          </a:xfrm>
          <a:prstGeom prst="rect">
            <a:avLst/>
          </a:prstGeom>
          <a:noFill/>
        </p:spPr>
        <p:txBody>
          <a:bodyPr wrap="square">
            <a:spAutoFit/>
          </a:bodyPr>
          <a:lstStyle/>
          <a:p>
            <a:pPr>
              <a:lnSpc>
                <a:spcPct val="150000"/>
              </a:lnSpc>
            </a:pPr>
            <a:r>
              <a:rPr lang="en-US" sz="1200" b="1"/>
              <a:t>Burada sən deyirsən</a:t>
            </a:r>
            <a:r>
              <a:rPr lang="en-US" sz="1200"/>
              <a:t>:</a:t>
            </a:r>
          </a:p>
          <a:p>
            <a:pPr marL="285750" indent="-285750">
              <a:buFont typeface="Arial" panose="020B0604020202020204" pitchFamily="34" charset="0"/>
              <a:buChar char="•"/>
            </a:pPr>
            <a:r>
              <a:rPr lang="en-US" sz="1200"/>
              <a:t>XML-də kök element telebe olmalıdır.</a:t>
            </a:r>
          </a:p>
          <a:p>
            <a:pPr marL="285750" indent="-285750">
              <a:buFont typeface="Arial" panose="020B0604020202020204" pitchFamily="34" charset="0"/>
              <a:buChar char="•"/>
            </a:pPr>
            <a:r>
              <a:rPr lang="en-US" sz="1200"/>
              <a:t>İçində mütləq:</a:t>
            </a:r>
          </a:p>
          <a:p>
            <a:pPr marL="742950" lvl="1" indent="-285750">
              <a:buFont typeface="Wingdings" panose="05000000000000000000" pitchFamily="2" charset="2"/>
              <a:buChar char="q"/>
            </a:pPr>
            <a:r>
              <a:rPr lang="en-US" sz="1200" b="1"/>
              <a:t>ad</a:t>
            </a:r>
            <a:r>
              <a:rPr lang="en-US" sz="1200"/>
              <a:t> → mətn (string)</a:t>
            </a:r>
          </a:p>
          <a:p>
            <a:pPr marL="742950" lvl="1" indent="-285750">
              <a:buFont typeface="Wingdings" panose="05000000000000000000" pitchFamily="2" charset="2"/>
              <a:buChar char="q"/>
            </a:pPr>
            <a:r>
              <a:rPr lang="en-US" sz="1200" b="1"/>
              <a:t>yas</a:t>
            </a:r>
            <a:r>
              <a:rPr lang="en-US" sz="1200"/>
              <a:t> → tam ədəd (integer)</a:t>
            </a:r>
            <a:endParaRPr lang="az-Latn-AZ" sz="1200"/>
          </a:p>
          <a:p>
            <a:pPr marL="742950" lvl="1" indent="-285750">
              <a:buFont typeface="Wingdings" panose="05000000000000000000" pitchFamily="2" charset="2"/>
              <a:buChar char="q"/>
            </a:pPr>
            <a:endParaRPr lang="az-Latn-AZ" sz="1200"/>
          </a:p>
          <a:p>
            <a:pPr lvl="1"/>
            <a:endParaRPr lang="az-Latn-AZ" sz="1200"/>
          </a:p>
          <a:p>
            <a:r>
              <a:rPr lang="en-US" sz="1200" b="1"/>
              <a:t>Necə işləyir?</a:t>
            </a:r>
          </a:p>
          <a:p>
            <a:pPr marL="171450" indent="-171450">
              <a:lnSpc>
                <a:spcPct val="150000"/>
              </a:lnSpc>
              <a:buFont typeface="Arial" panose="020B0604020202020204" pitchFamily="34" charset="0"/>
              <a:buChar char="•"/>
            </a:pPr>
            <a:r>
              <a:rPr lang="az-Latn-AZ" sz="1200"/>
              <a:t>X</a:t>
            </a:r>
            <a:r>
              <a:rPr lang="en-US" sz="1200"/>
              <a:t>üsusi </a:t>
            </a:r>
            <a:r>
              <a:rPr lang="en-US" sz="1200" b="1"/>
              <a:t>XML Validator</a:t>
            </a:r>
            <a:r>
              <a:rPr lang="en-US" sz="1200"/>
              <a:t> bu XML-i oxuyanda </a:t>
            </a:r>
            <a:r>
              <a:rPr lang="en-US" sz="1200" b="1"/>
              <a:t>telebe.xsd</a:t>
            </a:r>
            <a:r>
              <a:rPr lang="en-US" sz="1200"/>
              <a:t>-yə baxır.</a:t>
            </a:r>
          </a:p>
          <a:p>
            <a:pPr marL="171450" indent="-171450">
              <a:lnSpc>
                <a:spcPct val="150000"/>
              </a:lnSpc>
              <a:buFont typeface="Arial" panose="020B0604020202020204" pitchFamily="34" charset="0"/>
              <a:buChar char="•"/>
            </a:pPr>
            <a:r>
              <a:rPr lang="en-US" sz="1200"/>
              <a:t>Əgər XML qaydalara uyğundursa → “</a:t>
            </a:r>
            <a:r>
              <a:rPr lang="en-US" sz="1200" b="1"/>
              <a:t>valid</a:t>
            </a:r>
            <a:r>
              <a:rPr lang="en-US" sz="1200"/>
              <a:t>” (doğru).</a:t>
            </a:r>
          </a:p>
          <a:p>
            <a:pPr marL="171450" indent="-171450">
              <a:lnSpc>
                <a:spcPct val="150000"/>
              </a:lnSpc>
              <a:buFont typeface="Arial" panose="020B0604020202020204" pitchFamily="34" charset="0"/>
              <a:buChar char="•"/>
            </a:pPr>
            <a:r>
              <a:rPr lang="en-US" sz="1200"/>
              <a:t>Uyğun deyilsə → </a:t>
            </a:r>
            <a:r>
              <a:rPr lang="en-US" sz="1200" b="1"/>
              <a:t>səhv</a:t>
            </a:r>
            <a:r>
              <a:rPr lang="en-US" sz="1200"/>
              <a:t> göstərir.</a:t>
            </a:r>
            <a:r>
              <a:rPr lang="az-Latn-AZ" sz="1200"/>
              <a:t> </a:t>
            </a:r>
            <a:endParaRPr lang="en-US" sz="1200"/>
          </a:p>
        </p:txBody>
      </p:sp>
      <p:pic>
        <p:nvPicPr>
          <p:cNvPr id="8" name="Picture 7">
            <a:extLst>
              <a:ext uri="{FF2B5EF4-FFF2-40B4-BE49-F238E27FC236}">
                <a16:creationId xmlns:a16="http://schemas.microsoft.com/office/drawing/2014/main" id="{BBB4C0A7-BD45-F0BF-484F-5ABE4A5B36DE}"/>
              </a:ext>
            </a:extLst>
          </p:cNvPr>
          <p:cNvPicPr>
            <a:picLocks noChangeAspect="1"/>
          </p:cNvPicPr>
          <p:nvPr/>
        </p:nvPicPr>
        <p:blipFill>
          <a:blip r:embed="rId3"/>
          <a:stretch>
            <a:fillRect/>
          </a:stretch>
        </p:blipFill>
        <p:spPr>
          <a:xfrm>
            <a:off x="0" y="3754954"/>
            <a:ext cx="4353533" cy="3038899"/>
          </a:xfrm>
          <a:prstGeom prst="rect">
            <a:avLst/>
          </a:prstGeom>
        </p:spPr>
      </p:pic>
    </p:spTree>
    <p:extLst>
      <p:ext uri="{BB962C8B-B14F-4D97-AF65-F5344CB8AC3E}">
        <p14:creationId xmlns:p14="http://schemas.microsoft.com/office/powerpoint/2010/main" val="3862061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2DD8B-9CEB-A9E1-B2FA-244A3191B1C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24C3B9E-F61C-9DB0-DE91-BC8FD82A3194}"/>
              </a:ext>
            </a:extLst>
          </p:cNvPr>
          <p:cNvSpPr txBox="1"/>
          <p:nvPr/>
        </p:nvSpPr>
        <p:spPr>
          <a:xfrm>
            <a:off x="203200" y="244826"/>
            <a:ext cx="11822545" cy="6186309"/>
          </a:xfrm>
          <a:prstGeom prst="rect">
            <a:avLst/>
          </a:prstGeom>
          <a:noFill/>
        </p:spPr>
        <p:txBody>
          <a:bodyPr wrap="square">
            <a:spAutoFit/>
          </a:bodyPr>
          <a:lstStyle/>
          <a:p>
            <a:r>
              <a:rPr lang="en-US" b="1">
                <a:latin typeface="-apple-system"/>
              </a:rPr>
              <a:t>Brauzer</a:t>
            </a:r>
            <a:r>
              <a:rPr lang="en-US">
                <a:latin typeface="-apple-system"/>
              </a:rPr>
              <a:t> (Chrome, Edge, Firefox) </a:t>
            </a:r>
            <a:r>
              <a:rPr lang="en-US" b="1">
                <a:latin typeface="-apple-system"/>
              </a:rPr>
              <a:t>XML</a:t>
            </a:r>
            <a:r>
              <a:rPr lang="en-US">
                <a:latin typeface="-apple-system"/>
              </a:rPr>
              <a:t> faylını sadəcə “məlumat faylı” kimi aç</a:t>
            </a:r>
            <a:r>
              <a:rPr lang="az-Latn-AZ">
                <a:latin typeface="-apple-system"/>
              </a:rPr>
              <a:t>acaq</a:t>
            </a:r>
            <a:r>
              <a:rPr lang="en-US">
                <a:latin typeface="-apple-system"/>
              </a:rPr>
              <a:t>. O </a:t>
            </a:r>
            <a:r>
              <a:rPr lang="en-US" b="1">
                <a:latin typeface="-apple-system"/>
              </a:rPr>
              <a:t>Schema</a:t>
            </a:r>
            <a:r>
              <a:rPr lang="en-US">
                <a:latin typeface="-apple-system"/>
              </a:rPr>
              <a:t> üzrə yoxlama etmir. Ona görə sən </a:t>
            </a:r>
            <a:r>
              <a:rPr lang="en-US" b="1">
                <a:latin typeface="-apple-system"/>
              </a:rPr>
              <a:t>&lt;yas&gt;Ali&lt;/yas&gt; </a:t>
            </a:r>
            <a:r>
              <a:rPr lang="en-US">
                <a:latin typeface="-apple-system"/>
              </a:rPr>
              <a:t>yazanda brauzer heç bir səhv göstərm</a:t>
            </a:r>
            <a:r>
              <a:rPr lang="az-Latn-AZ">
                <a:latin typeface="-apple-system"/>
              </a:rPr>
              <a:t>əyəcək</a:t>
            </a:r>
            <a:r>
              <a:rPr lang="en-US">
                <a:latin typeface="-apple-system"/>
              </a:rPr>
              <a:t>.</a:t>
            </a:r>
            <a:endParaRPr lang="az-Latn-AZ">
              <a:latin typeface="-apple-system"/>
            </a:endParaRPr>
          </a:p>
          <a:p>
            <a:endParaRPr lang="az-Latn-AZ">
              <a:latin typeface="-apple-system"/>
            </a:endParaRPr>
          </a:p>
          <a:p>
            <a:r>
              <a:rPr lang="en-US" b="1"/>
              <a:t>Vacib bilmək</a:t>
            </a:r>
            <a:r>
              <a:rPr lang="en-US"/>
              <a:t>: </a:t>
            </a:r>
            <a:endParaRPr lang="az-Latn-AZ"/>
          </a:p>
          <a:p>
            <a:pPr marL="285750" indent="-285750">
              <a:lnSpc>
                <a:spcPct val="150000"/>
              </a:lnSpc>
              <a:buFont typeface="Arial" panose="020B0604020202020204" pitchFamily="34" charset="0"/>
              <a:buChar char="•"/>
            </a:pPr>
            <a:r>
              <a:rPr lang="en-US"/>
              <a:t>XML faylı = məlumat → brauzer onu “</a:t>
            </a:r>
            <a:r>
              <a:rPr lang="en-US" b="1"/>
              <a:t>document tree</a:t>
            </a:r>
            <a:r>
              <a:rPr lang="en-US"/>
              <a:t>” kimi göstərir. </a:t>
            </a:r>
            <a:endParaRPr lang="az-Latn-AZ"/>
          </a:p>
          <a:p>
            <a:pPr marL="285750" indent="-285750">
              <a:lnSpc>
                <a:spcPct val="150000"/>
              </a:lnSpc>
              <a:buFont typeface="Arial" panose="020B0604020202020204" pitchFamily="34" charset="0"/>
              <a:buChar char="•"/>
            </a:pPr>
            <a:r>
              <a:rPr lang="en-US"/>
              <a:t>Validasiya (XSD-yə görə yoxlama) isə xüsusi proqram və ya alətlə aparılır (brauzer bunu etmir).</a:t>
            </a:r>
            <a:endParaRPr lang="az-Latn-AZ"/>
          </a:p>
          <a:p>
            <a:endParaRPr lang="az-Latn-AZ"/>
          </a:p>
          <a:p>
            <a:endParaRPr lang="az-Latn-AZ"/>
          </a:p>
          <a:p>
            <a:r>
              <a:rPr lang="az-Latn-AZ" b="1">
                <a:highlight>
                  <a:srgbClr val="FFFF00"/>
                </a:highlight>
              </a:rPr>
              <a:t>Bəs necə test etmək olar? </a:t>
            </a:r>
          </a:p>
          <a:p>
            <a:endParaRPr lang="az-Latn-AZ"/>
          </a:p>
          <a:p>
            <a:r>
              <a:rPr lang="az-Latn-AZ" b="1"/>
              <a:t>Bunun üçün 3 üsul var</a:t>
            </a:r>
            <a:r>
              <a:rPr lang="az-Latn-AZ"/>
              <a:t>:</a:t>
            </a:r>
          </a:p>
          <a:p>
            <a:endParaRPr lang="az-Latn-AZ"/>
          </a:p>
          <a:p>
            <a:r>
              <a:rPr lang="az-Latn-AZ"/>
              <a:t>1. Online Validator ilə yoxla</a:t>
            </a:r>
          </a:p>
          <a:p>
            <a:endParaRPr lang="az-Latn-AZ"/>
          </a:p>
          <a:p>
            <a:r>
              <a:rPr lang="az-Latn-AZ" b="1"/>
              <a:t>Məsələn</a:t>
            </a:r>
            <a:r>
              <a:rPr lang="az-Latn-AZ"/>
              <a:t>:</a:t>
            </a:r>
          </a:p>
          <a:p>
            <a:pPr marL="285750" indent="-285750">
              <a:buFont typeface="Arial" panose="020B0604020202020204" pitchFamily="34" charset="0"/>
              <a:buChar char="•"/>
            </a:pPr>
            <a:r>
              <a:rPr lang="az-Latn-AZ" u="sng">
                <a:solidFill>
                  <a:srgbClr val="00B0F0"/>
                </a:solidFill>
              </a:rPr>
              <a:t>https://www.freeformatter.com/xml-validator-xsd.html</a:t>
            </a:r>
          </a:p>
          <a:p>
            <a:pPr marL="285750" indent="-285750">
              <a:buFont typeface="Arial" panose="020B0604020202020204" pitchFamily="34" charset="0"/>
              <a:buChar char="•"/>
            </a:pPr>
            <a:r>
              <a:rPr lang="az-Latn-AZ" u="sng">
                <a:solidFill>
                  <a:srgbClr val="00B0F0"/>
                </a:solidFill>
              </a:rPr>
              <a:t>https://www.xmlvalidation.com</a:t>
            </a:r>
          </a:p>
          <a:p>
            <a:endParaRPr lang="az-Latn-AZ"/>
          </a:p>
          <a:p>
            <a:r>
              <a:rPr lang="az-Latn-AZ"/>
              <a:t>Orada </a:t>
            </a:r>
            <a:r>
              <a:rPr lang="az-Latn-AZ" b="1"/>
              <a:t>telebe.xml </a:t>
            </a:r>
            <a:r>
              <a:rPr lang="az-Latn-AZ"/>
              <a:t>faylını yükləyirsən → </a:t>
            </a:r>
            <a:r>
              <a:rPr lang="az-Latn-AZ" b="1"/>
              <a:t>telebe.xsd </a:t>
            </a:r>
            <a:r>
              <a:rPr lang="az-Latn-AZ"/>
              <a:t>faylını da yükləyirsən.</a:t>
            </a:r>
          </a:p>
          <a:p>
            <a:endParaRPr lang="az-Latn-AZ"/>
          </a:p>
          <a:p>
            <a:r>
              <a:rPr lang="az-Latn-AZ" b="1"/>
              <a:t>Nəticə</a:t>
            </a:r>
            <a:r>
              <a:rPr lang="az-Latn-AZ"/>
              <a:t>: </a:t>
            </a:r>
            <a:r>
              <a:rPr lang="az-Latn-AZ" b="1" i="1"/>
              <a:t>Error</a:t>
            </a:r>
            <a:r>
              <a:rPr lang="az-Latn-AZ"/>
              <a:t> çıxacaq → “</a:t>
            </a:r>
            <a:r>
              <a:rPr lang="az-Latn-AZ" b="1"/>
              <a:t>Element</a:t>
            </a:r>
            <a:r>
              <a:rPr lang="az-Latn-AZ"/>
              <a:t> </a:t>
            </a:r>
            <a:r>
              <a:rPr lang="az-Latn-AZ" b="1"/>
              <a:t>'yas</a:t>
            </a:r>
            <a:r>
              <a:rPr lang="az-Latn-AZ"/>
              <a:t>': </a:t>
            </a:r>
            <a:r>
              <a:rPr lang="az-Latn-AZ" b="1"/>
              <a:t>'Ali</a:t>
            </a:r>
            <a:r>
              <a:rPr lang="az-Latn-AZ"/>
              <a:t>' </a:t>
            </a:r>
            <a:r>
              <a:rPr lang="az-Latn-AZ" b="1"/>
              <a:t>is not a valid value of the atomic type 'xs:integer'”</a:t>
            </a:r>
          </a:p>
        </p:txBody>
      </p:sp>
    </p:spTree>
    <p:extLst>
      <p:ext uri="{BB962C8B-B14F-4D97-AF65-F5344CB8AC3E}">
        <p14:creationId xmlns:p14="http://schemas.microsoft.com/office/powerpoint/2010/main" val="3047481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11F50-3359-1525-2524-4A978114398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5F9F3AF-3855-FAEA-54A7-2DC5D6CF41A0}"/>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pic>
        <p:nvPicPr>
          <p:cNvPr id="3" name="Picture 2">
            <a:extLst>
              <a:ext uri="{FF2B5EF4-FFF2-40B4-BE49-F238E27FC236}">
                <a16:creationId xmlns:a16="http://schemas.microsoft.com/office/drawing/2014/main" id="{FF34EE55-F175-9EE7-679B-3A219F8C6FC5}"/>
              </a:ext>
            </a:extLst>
          </p:cNvPr>
          <p:cNvPicPr>
            <a:picLocks noChangeAspect="1"/>
          </p:cNvPicPr>
          <p:nvPr/>
        </p:nvPicPr>
        <p:blipFill>
          <a:blip r:embed="rId2"/>
          <a:stretch>
            <a:fillRect/>
          </a:stretch>
        </p:blipFill>
        <p:spPr>
          <a:xfrm>
            <a:off x="0" y="0"/>
            <a:ext cx="12192000" cy="3137256"/>
          </a:xfrm>
          <a:prstGeom prst="rect">
            <a:avLst/>
          </a:prstGeom>
        </p:spPr>
      </p:pic>
      <p:pic>
        <p:nvPicPr>
          <p:cNvPr id="5" name="Picture 4">
            <a:extLst>
              <a:ext uri="{FF2B5EF4-FFF2-40B4-BE49-F238E27FC236}">
                <a16:creationId xmlns:a16="http://schemas.microsoft.com/office/drawing/2014/main" id="{7318F508-4C96-156F-7775-38190B16C8DF}"/>
              </a:ext>
            </a:extLst>
          </p:cNvPr>
          <p:cNvPicPr>
            <a:picLocks noChangeAspect="1"/>
          </p:cNvPicPr>
          <p:nvPr/>
        </p:nvPicPr>
        <p:blipFill>
          <a:blip r:embed="rId3"/>
          <a:stretch>
            <a:fillRect/>
          </a:stretch>
        </p:blipFill>
        <p:spPr>
          <a:xfrm>
            <a:off x="0" y="3720743"/>
            <a:ext cx="5351174" cy="3137257"/>
          </a:xfrm>
          <a:prstGeom prst="rect">
            <a:avLst/>
          </a:prstGeom>
        </p:spPr>
      </p:pic>
    </p:spTree>
    <p:extLst>
      <p:ext uri="{BB962C8B-B14F-4D97-AF65-F5344CB8AC3E}">
        <p14:creationId xmlns:p14="http://schemas.microsoft.com/office/powerpoint/2010/main" val="2703884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4EAB8-AECD-DC0B-4E0C-343DB9EEC18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08627DF-A07D-0FB7-B23B-8D1B66EDEEA7}"/>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pic>
        <p:nvPicPr>
          <p:cNvPr id="3" name="Picture 2">
            <a:extLst>
              <a:ext uri="{FF2B5EF4-FFF2-40B4-BE49-F238E27FC236}">
                <a16:creationId xmlns:a16="http://schemas.microsoft.com/office/drawing/2014/main" id="{499F9724-8A3E-6F4A-1FC9-D715B78EABBD}"/>
              </a:ext>
            </a:extLst>
          </p:cNvPr>
          <p:cNvPicPr>
            <a:picLocks noChangeAspect="1"/>
          </p:cNvPicPr>
          <p:nvPr/>
        </p:nvPicPr>
        <p:blipFill>
          <a:blip r:embed="rId2"/>
          <a:stretch>
            <a:fillRect/>
          </a:stretch>
        </p:blipFill>
        <p:spPr>
          <a:xfrm>
            <a:off x="0" y="0"/>
            <a:ext cx="12192000" cy="2955402"/>
          </a:xfrm>
          <a:prstGeom prst="rect">
            <a:avLst/>
          </a:prstGeom>
        </p:spPr>
      </p:pic>
      <p:pic>
        <p:nvPicPr>
          <p:cNvPr id="5" name="Picture 4">
            <a:extLst>
              <a:ext uri="{FF2B5EF4-FFF2-40B4-BE49-F238E27FC236}">
                <a16:creationId xmlns:a16="http://schemas.microsoft.com/office/drawing/2014/main" id="{8C2D0C2B-1D2A-4902-30C5-90402798F665}"/>
              </a:ext>
            </a:extLst>
          </p:cNvPr>
          <p:cNvPicPr>
            <a:picLocks noChangeAspect="1"/>
          </p:cNvPicPr>
          <p:nvPr/>
        </p:nvPicPr>
        <p:blipFill>
          <a:blip r:embed="rId3"/>
          <a:stretch>
            <a:fillRect/>
          </a:stretch>
        </p:blipFill>
        <p:spPr>
          <a:xfrm>
            <a:off x="0" y="3649541"/>
            <a:ext cx="5708073" cy="3208459"/>
          </a:xfrm>
          <a:prstGeom prst="rect">
            <a:avLst/>
          </a:prstGeom>
        </p:spPr>
      </p:pic>
    </p:spTree>
    <p:extLst>
      <p:ext uri="{BB962C8B-B14F-4D97-AF65-F5344CB8AC3E}">
        <p14:creationId xmlns:p14="http://schemas.microsoft.com/office/powerpoint/2010/main" val="1655798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89EF-29AE-98F5-31EE-8532A81D226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C6A98FE-86E8-E6B5-A55E-7A9FF540BFBF}"/>
              </a:ext>
            </a:extLst>
          </p:cNvPr>
          <p:cNvSpPr txBox="1"/>
          <p:nvPr/>
        </p:nvSpPr>
        <p:spPr>
          <a:xfrm>
            <a:off x="203200" y="244826"/>
            <a:ext cx="11822545" cy="923330"/>
          </a:xfrm>
          <a:prstGeom prst="rect">
            <a:avLst/>
          </a:prstGeom>
          <a:noFill/>
        </p:spPr>
        <p:txBody>
          <a:bodyPr wrap="square">
            <a:spAutoFit/>
          </a:bodyPr>
          <a:lstStyle/>
          <a:p>
            <a:r>
              <a:rPr lang="en-US">
                <a:latin typeface="-apple-system"/>
              </a:rPr>
              <a:t>2. Komanda xətti ilə yoxlama (xmllint) </a:t>
            </a:r>
            <a:endParaRPr lang="az-Latn-AZ">
              <a:latin typeface="-apple-system"/>
            </a:endParaRPr>
          </a:p>
          <a:p>
            <a:endParaRPr lang="az-Latn-AZ">
              <a:latin typeface="-apple-system"/>
            </a:endParaRPr>
          </a:p>
          <a:p>
            <a:r>
              <a:rPr lang="en-US">
                <a:latin typeface="-apple-system"/>
              </a:rPr>
              <a:t>Linux və ya Windows-da (WSL, Git Bash, Cygwin varsa) belə yoxlaya bilərsən:</a:t>
            </a:r>
            <a:endParaRPr lang="en-US"/>
          </a:p>
        </p:txBody>
      </p:sp>
      <p:pic>
        <p:nvPicPr>
          <p:cNvPr id="3" name="Picture 2">
            <a:extLst>
              <a:ext uri="{FF2B5EF4-FFF2-40B4-BE49-F238E27FC236}">
                <a16:creationId xmlns:a16="http://schemas.microsoft.com/office/drawing/2014/main" id="{19A3E4FC-1C3F-30C3-593D-E7E845B1E145}"/>
              </a:ext>
            </a:extLst>
          </p:cNvPr>
          <p:cNvPicPr>
            <a:picLocks noChangeAspect="1"/>
          </p:cNvPicPr>
          <p:nvPr/>
        </p:nvPicPr>
        <p:blipFill>
          <a:blip r:embed="rId2"/>
          <a:stretch>
            <a:fillRect/>
          </a:stretch>
        </p:blipFill>
        <p:spPr>
          <a:xfrm>
            <a:off x="0" y="1235052"/>
            <a:ext cx="3581900" cy="323895"/>
          </a:xfrm>
          <a:prstGeom prst="rect">
            <a:avLst/>
          </a:prstGeom>
        </p:spPr>
      </p:pic>
      <p:pic>
        <p:nvPicPr>
          <p:cNvPr id="5" name="Picture 4">
            <a:extLst>
              <a:ext uri="{FF2B5EF4-FFF2-40B4-BE49-F238E27FC236}">
                <a16:creationId xmlns:a16="http://schemas.microsoft.com/office/drawing/2014/main" id="{2C5C851A-B728-63BC-20D1-735ED3FF194B}"/>
              </a:ext>
            </a:extLst>
          </p:cNvPr>
          <p:cNvPicPr>
            <a:picLocks noChangeAspect="1"/>
          </p:cNvPicPr>
          <p:nvPr/>
        </p:nvPicPr>
        <p:blipFill>
          <a:blip r:embed="rId3"/>
          <a:stretch>
            <a:fillRect/>
          </a:stretch>
        </p:blipFill>
        <p:spPr>
          <a:xfrm>
            <a:off x="0" y="2813601"/>
            <a:ext cx="12192000" cy="4044399"/>
          </a:xfrm>
          <a:prstGeom prst="rect">
            <a:avLst/>
          </a:prstGeom>
        </p:spPr>
      </p:pic>
    </p:spTree>
    <p:extLst>
      <p:ext uri="{BB962C8B-B14F-4D97-AF65-F5344CB8AC3E}">
        <p14:creationId xmlns:p14="http://schemas.microsoft.com/office/powerpoint/2010/main" val="3997508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4A878-E1E8-D766-9BC6-4ECB9694CEC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C59710-3EE8-6A4C-155D-6364D5841DEF}"/>
              </a:ext>
            </a:extLst>
          </p:cNvPr>
          <p:cNvSpPr txBox="1"/>
          <p:nvPr/>
        </p:nvSpPr>
        <p:spPr>
          <a:xfrm>
            <a:off x="203200" y="244826"/>
            <a:ext cx="11822545" cy="5078313"/>
          </a:xfrm>
          <a:prstGeom prst="rect">
            <a:avLst/>
          </a:prstGeom>
          <a:noFill/>
        </p:spPr>
        <p:txBody>
          <a:bodyPr wrap="square">
            <a:spAutoFit/>
          </a:bodyPr>
          <a:lstStyle/>
          <a:p>
            <a:r>
              <a:rPr lang="en-US">
                <a:latin typeface="-apple-system"/>
              </a:rPr>
              <a:t>3. Python ilə yoxlama (lxml kitabxanası)</a:t>
            </a:r>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r>
              <a:rPr lang="az-Latn-AZ"/>
              <a:t>Əgər xəta varsa onda burada sənə belə bir xəta qaytaracaq:</a:t>
            </a:r>
            <a:endParaRPr lang="en-US"/>
          </a:p>
        </p:txBody>
      </p:sp>
      <p:pic>
        <p:nvPicPr>
          <p:cNvPr id="3" name="Picture 2">
            <a:extLst>
              <a:ext uri="{FF2B5EF4-FFF2-40B4-BE49-F238E27FC236}">
                <a16:creationId xmlns:a16="http://schemas.microsoft.com/office/drawing/2014/main" id="{3A1064B0-F823-C6E9-94D0-30186828FAFD}"/>
              </a:ext>
            </a:extLst>
          </p:cNvPr>
          <p:cNvPicPr>
            <a:picLocks noChangeAspect="1"/>
          </p:cNvPicPr>
          <p:nvPr/>
        </p:nvPicPr>
        <p:blipFill>
          <a:blip r:embed="rId2"/>
          <a:stretch>
            <a:fillRect/>
          </a:stretch>
        </p:blipFill>
        <p:spPr>
          <a:xfrm>
            <a:off x="0" y="802015"/>
            <a:ext cx="3953427" cy="3591426"/>
          </a:xfrm>
          <a:prstGeom prst="rect">
            <a:avLst/>
          </a:prstGeom>
        </p:spPr>
      </p:pic>
      <p:pic>
        <p:nvPicPr>
          <p:cNvPr id="5" name="Picture 4">
            <a:extLst>
              <a:ext uri="{FF2B5EF4-FFF2-40B4-BE49-F238E27FC236}">
                <a16:creationId xmlns:a16="http://schemas.microsoft.com/office/drawing/2014/main" id="{A14A609B-FB95-C80E-54AF-538ECD75E680}"/>
              </a:ext>
            </a:extLst>
          </p:cNvPr>
          <p:cNvPicPr>
            <a:picLocks noChangeAspect="1"/>
          </p:cNvPicPr>
          <p:nvPr/>
        </p:nvPicPr>
        <p:blipFill>
          <a:blip r:embed="rId3"/>
          <a:stretch>
            <a:fillRect/>
          </a:stretch>
        </p:blipFill>
        <p:spPr>
          <a:xfrm>
            <a:off x="0" y="5365171"/>
            <a:ext cx="6468378" cy="476316"/>
          </a:xfrm>
          <a:prstGeom prst="rect">
            <a:avLst/>
          </a:prstGeom>
        </p:spPr>
      </p:pic>
    </p:spTree>
    <p:extLst>
      <p:ext uri="{BB962C8B-B14F-4D97-AF65-F5344CB8AC3E}">
        <p14:creationId xmlns:p14="http://schemas.microsoft.com/office/powerpoint/2010/main" val="3046803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9AEA6-01FA-AE2B-33F2-2A7704FC85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001295-C190-D7EF-A649-9D74FBCC9391}"/>
              </a:ext>
            </a:extLst>
          </p:cNvPr>
          <p:cNvSpPr txBox="1"/>
          <p:nvPr/>
        </p:nvSpPr>
        <p:spPr>
          <a:xfrm>
            <a:off x="203200" y="244826"/>
            <a:ext cx="11822545" cy="3970318"/>
          </a:xfrm>
          <a:prstGeom prst="rect">
            <a:avLst/>
          </a:prstGeom>
          <a:noFill/>
        </p:spPr>
        <p:txBody>
          <a:bodyPr wrap="square">
            <a:spAutoFit/>
          </a:bodyPr>
          <a:lstStyle/>
          <a:p>
            <a:r>
              <a:rPr lang="en-US" b="1">
                <a:solidFill>
                  <a:srgbClr val="FF0000"/>
                </a:solidFill>
                <a:latin typeface="-apple-system"/>
              </a:rPr>
              <a:t>XML</a:t>
            </a:r>
            <a:r>
              <a:rPr lang="en-US">
                <a:latin typeface="-apple-system"/>
              </a:rPr>
              <a:t> (</a:t>
            </a:r>
            <a:r>
              <a:rPr lang="en-US" b="1">
                <a:latin typeface="-apple-system"/>
              </a:rPr>
              <a:t>eXtensible Markup Language</a:t>
            </a:r>
            <a:r>
              <a:rPr lang="az-Latn-AZ" b="1">
                <a:latin typeface="-apple-system"/>
              </a:rPr>
              <a:t> - Genişləndirilə bilən İşarələmə Dili</a:t>
            </a:r>
            <a:r>
              <a:rPr lang="en-US">
                <a:latin typeface="-apple-system"/>
              </a:rPr>
              <a:t>) proqramlaşdırma və məlumat idarəetməsində çox istifadə olunan bir texnologiyadır.</a:t>
            </a:r>
            <a:endParaRPr lang="az-Latn-AZ">
              <a:latin typeface="-apple-system"/>
            </a:endParaRPr>
          </a:p>
          <a:p>
            <a:endParaRPr lang="az-Latn-AZ">
              <a:latin typeface="-apple-system"/>
            </a:endParaRPr>
          </a:p>
          <a:p>
            <a:r>
              <a:rPr lang="az-Latn-AZ" b="1">
                <a:solidFill>
                  <a:srgbClr val="0070C0"/>
                </a:solidFill>
              </a:rPr>
              <a:t>XML</a:t>
            </a:r>
            <a:r>
              <a:rPr lang="en-US"/>
              <a:t>, </a:t>
            </a:r>
            <a:r>
              <a:rPr lang="en-US" b="1"/>
              <a:t>HTML</a:t>
            </a:r>
            <a:r>
              <a:rPr lang="en-US"/>
              <a:t> kimi işarələmə dili olsa da, </a:t>
            </a:r>
            <a:r>
              <a:rPr lang="en-US" b="1"/>
              <a:t>HTML</a:t>
            </a:r>
            <a:r>
              <a:rPr lang="en-US"/>
              <a:t> səhifələri göstərmək üçün (məsələn, veb saytların görünüşü), </a:t>
            </a:r>
            <a:r>
              <a:rPr lang="en-US" b="1"/>
              <a:t>XML</a:t>
            </a:r>
            <a:r>
              <a:rPr lang="en-US"/>
              <a:t> isə məlumatları</a:t>
            </a:r>
            <a:r>
              <a:rPr lang="az-Latn-AZ"/>
              <a:t> </a:t>
            </a:r>
            <a:r>
              <a:rPr lang="en-US"/>
              <a:t>saxlamaq və daşımaq üçün yaradılmış bir dildir. </a:t>
            </a:r>
            <a:r>
              <a:rPr lang="en-US" b="1"/>
              <a:t>XML</a:t>
            </a:r>
            <a:r>
              <a:rPr lang="en-US"/>
              <a:t> həm insanlar, həm də kompüterlər tərəfindən oxuna bilər.</a:t>
            </a:r>
          </a:p>
          <a:p>
            <a:endParaRPr lang="az-Latn-AZ"/>
          </a:p>
          <a:p>
            <a:r>
              <a:rPr lang="en-US"/>
              <a:t>XML</a:t>
            </a:r>
            <a:r>
              <a:rPr lang="az-Latn-AZ"/>
              <a:t>,</a:t>
            </a:r>
            <a:r>
              <a:rPr lang="en-US"/>
              <a:t> 1998-ci ildə W3C (World Wide Web Consortium) tərəfindən yaradılıb. O, </a:t>
            </a:r>
            <a:r>
              <a:rPr lang="en-US" b="1"/>
              <a:t>SGML</a:t>
            </a:r>
            <a:r>
              <a:rPr lang="en-US"/>
              <a:t> (Standard Generalized Markup Language) əsasında qurulub, amma daha sadədir. Məqsəd: Fərqli proqramlar arasında məlumat mübadiləsini asanlaşdırmaq.</a:t>
            </a:r>
            <a:endParaRPr lang="az-Latn-AZ"/>
          </a:p>
          <a:p>
            <a:endParaRPr lang="az-Latn-AZ"/>
          </a:p>
          <a:p>
            <a:r>
              <a:rPr lang="en-US"/>
              <a:t>Niyə </a:t>
            </a:r>
            <a:r>
              <a:rPr lang="en-US" b="1"/>
              <a:t>XML</a:t>
            </a:r>
            <a:r>
              <a:rPr lang="en-US"/>
              <a:t>? Çünki platformadan asılı deyil – </a:t>
            </a:r>
            <a:r>
              <a:rPr lang="en-US" b="1"/>
              <a:t>Windows</a:t>
            </a:r>
            <a:r>
              <a:rPr lang="en-US"/>
              <a:t>, </a:t>
            </a:r>
            <a:r>
              <a:rPr lang="en-US" b="1"/>
              <a:t>Linux</a:t>
            </a:r>
            <a:r>
              <a:rPr lang="en-US"/>
              <a:t> və ya </a:t>
            </a:r>
            <a:r>
              <a:rPr lang="en-US" b="1"/>
              <a:t>mobil cihazlarda </a:t>
            </a:r>
            <a:r>
              <a:rPr lang="en-US"/>
              <a:t>eyni işləyir. Məsələn, bir proqram </a:t>
            </a:r>
            <a:r>
              <a:rPr lang="en-US" b="1"/>
              <a:t>XML</a:t>
            </a:r>
            <a:r>
              <a:rPr lang="en-US"/>
              <a:t> faylı yaradır, başqa proqram onu oxuyur.</a:t>
            </a:r>
          </a:p>
          <a:p>
            <a:endParaRPr lang="az-Latn-AZ"/>
          </a:p>
          <a:p>
            <a:r>
              <a:rPr lang="en-US" b="1"/>
              <a:t>HTML</a:t>
            </a:r>
            <a:r>
              <a:rPr lang="en-US"/>
              <a:t>-dən</a:t>
            </a:r>
            <a:r>
              <a:rPr lang="az-Latn-AZ"/>
              <a:t> f</a:t>
            </a:r>
            <a:r>
              <a:rPr lang="en-US"/>
              <a:t>ərq</a:t>
            </a:r>
            <a:r>
              <a:rPr lang="az-Latn-AZ"/>
              <a:t>i</a:t>
            </a:r>
            <a:r>
              <a:rPr lang="en-US"/>
              <a:t> : HTML sabit etiketlərə malikdir (məsələn,  paraqraf üçün), XML-də isə öz etiketlərinizi yarada bilərsiniz (məsələn, </a:t>
            </a:r>
            <a:r>
              <a:rPr lang="en-US" b="1">
                <a:solidFill>
                  <a:schemeClr val="accent2"/>
                </a:solidFill>
              </a:rPr>
              <a:t>&lt;kitab&gt;</a:t>
            </a:r>
            <a:r>
              <a:rPr lang="en-US"/>
              <a:t> kitab məlumatı üçün).</a:t>
            </a:r>
          </a:p>
        </p:txBody>
      </p:sp>
    </p:spTree>
    <p:extLst>
      <p:ext uri="{BB962C8B-B14F-4D97-AF65-F5344CB8AC3E}">
        <p14:creationId xmlns:p14="http://schemas.microsoft.com/office/powerpoint/2010/main" val="397114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0CC5B-9ED7-A390-0191-8D6CC9347E4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8564504-2FDF-71A9-E538-C33195CFF7A6}"/>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774263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A0807-287C-0992-2813-50D333CAF3A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2E94A81-2BCB-90F5-35AD-EC77E3217B6F}"/>
              </a:ext>
            </a:extLst>
          </p:cNvPr>
          <p:cNvSpPr txBox="1"/>
          <p:nvPr/>
        </p:nvSpPr>
        <p:spPr>
          <a:xfrm>
            <a:off x="203200" y="244826"/>
            <a:ext cx="11822545" cy="5632311"/>
          </a:xfrm>
          <a:prstGeom prst="rect">
            <a:avLst/>
          </a:prstGeom>
          <a:noFill/>
        </p:spPr>
        <p:txBody>
          <a:bodyPr wrap="square">
            <a:spAutoFit/>
          </a:bodyPr>
          <a:lstStyle/>
          <a:p>
            <a:r>
              <a:rPr lang="en-US" b="1">
                <a:solidFill>
                  <a:srgbClr val="FF0000"/>
                </a:solidFill>
                <a:latin typeface="-apple-system"/>
              </a:rPr>
              <a:t>DTD</a:t>
            </a:r>
            <a:r>
              <a:rPr lang="az-Latn-AZ" b="1">
                <a:solidFill>
                  <a:srgbClr val="FF0000"/>
                </a:solidFill>
                <a:latin typeface="-apple-system"/>
              </a:rPr>
              <a:t> ( Document Type Definition )</a:t>
            </a:r>
            <a:r>
              <a:rPr lang="en-US" b="1">
                <a:solidFill>
                  <a:srgbClr val="FF0000"/>
                </a:solidFill>
                <a:latin typeface="-apple-system"/>
              </a:rPr>
              <a:t> nədir?</a:t>
            </a:r>
          </a:p>
          <a:p>
            <a:endParaRPr lang="en-US">
              <a:latin typeface="-apple-system"/>
            </a:endParaRPr>
          </a:p>
          <a:p>
            <a:r>
              <a:rPr lang="en-US" b="1">
                <a:latin typeface="-apple-system"/>
              </a:rPr>
              <a:t>DTD → XML </a:t>
            </a:r>
            <a:r>
              <a:rPr lang="en-US">
                <a:latin typeface="-apple-system"/>
              </a:rPr>
              <a:t>sənədinin strukturu və qaydalarını müəyyən edən köhnə, lakin hələ də istifadə olunan standartdır.</a:t>
            </a:r>
          </a:p>
          <a:p>
            <a:pPr marL="742950" lvl="1" indent="-285750">
              <a:lnSpc>
                <a:spcPct val="150000"/>
              </a:lnSpc>
              <a:buFont typeface="Arial" panose="020B0604020202020204" pitchFamily="34" charset="0"/>
              <a:buChar char="•"/>
            </a:pPr>
            <a:r>
              <a:rPr lang="en-US" b="1">
                <a:latin typeface="-apple-system"/>
              </a:rPr>
              <a:t>XML</a:t>
            </a:r>
            <a:r>
              <a:rPr lang="en-US">
                <a:latin typeface="-apple-system"/>
              </a:rPr>
              <a:t> elementlərinin adlarını, onların bir-birinə nisbətini, atributlarını və mümkün dəyərləri müəyyən edir.</a:t>
            </a:r>
          </a:p>
          <a:p>
            <a:pPr marL="742950" lvl="1" indent="-285750">
              <a:lnSpc>
                <a:spcPct val="150000"/>
              </a:lnSpc>
              <a:buFont typeface="Arial" panose="020B0604020202020204" pitchFamily="34" charset="0"/>
              <a:buChar char="•"/>
            </a:pPr>
            <a:r>
              <a:rPr lang="en-US" b="1">
                <a:latin typeface="-apple-system"/>
              </a:rPr>
              <a:t>DTD</a:t>
            </a:r>
            <a:r>
              <a:rPr lang="en-US">
                <a:latin typeface="-apple-system"/>
              </a:rPr>
              <a:t> olmadan XML sənədi hələ də işləyir, amma validasiya etməyimiz çətin olur.</a:t>
            </a:r>
          </a:p>
          <a:p>
            <a:endParaRPr lang="az-Latn-AZ">
              <a:latin typeface="-apple-system"/>
            </a:endParaRPr>
          </a:p>
          <a:p>
            <a:endParaRPr lang="en-US">
              <a:latin typeface="-apple-system"/>
            </a:endParaRPr>
          </a:p>
          <a:p>
            <a:r>
              <a:rPr lang="az-Latn-AZ" b="1">
                <a:latin typeface="-apple-system"/>
              </a:rPr>
              <a:t>XMK </a:t>
            </a:r>
            <a:r>
              <a:rPr lang="en-US" b="1">
                <a:latin typeface="-apple-system"/>
              </a:rPr>
              <a:t>&amp; DTD</a:t>
            </a:r>
            <a:r>
              <a:rPr lang="en-US">
                <a:latin typeface="-apple-system"/>
              </a:rPr>
              <a:t>:</a:t>
            </a:r>
          </a:p>
          <a:p>
            <a:pPr marL="742950" lvl="1" indent="-285750">
              <a:lnSpc>
                <a:spcPct val="150000"/>
              </a:lnSpc>
              <a:buFont typeface="Arial" panose="020B0604020202020204" pitchFamily="34" charset="0"/>
              <a:buChar char="•"/>
            </a:pPr>
            <a:r>
              <a:rPr lang="en-US" b="1">
                <a:latin typeface="-apple-system"/>
              </a:rPr>
              <a:t>XML</a:t>
            </a:r>
            <a:r>
              <a:rPr lang="en-US">
                <a:latin typeface="-apple-system"/>
              </a:rPr>
              <a:t> = faktiki məlumat</a:t>
            </a:r>
          </a:p>
          <a:p>
            <a:pPr marL="742950" lvl="1" indent="-285750">
              <a:lnSpc>
                <a:spcPct val="150000"/>
              </a:lnSpc>
              <a:buFont typeface="Arial" panose="020B0604020202020204" pitchFamily="34" charset="0"/>
              <a:buChar char="•"/>
            </a:pPr>
            <a:r>
              <a:rPr lang="en-US" b="1">
                <a:latin typeface="-apple-system"/>
              </a:rPr>
              <a:t>DTD</a:t>
            </a:r>
            <a:r>
              <a:rPr lang="en-US">
                <a:latin typeface="-apple-system"/>
              </a:rPr>
              <a:t> = “forma” / “qaydalar kitabçası” → məlumatın necə görünməli olduğunu göstərir</a:t>
            </a:r>
            <a:endParaRPr lang="az-Latn-AZ">
              <a:latin typeface="-apple-system"/>
            </a:endParaRPr>
          </a:p>
          <a:p>
            <a:endParaRPr lang="az-Latn-AZ">
              <a:latin typeface="-apple-system"/>
            </a:endParaRPr>
          </a:p>
          <a:p>
            <a:endParaRPr lang="en-US"/>
          </a:p>
          <a:p>
            <a:r>
              <a:rPr lang="en-US" b="1">
                <a:solidFill>
                  <a:srgbClr val="00B050"/>
                </a:solidFill>
              </a:rPr>
              <a:t>DTD</a:t>
            </a:r>
            <a:r>
              <a:rPr lang="en-US"/>
              <a:t> </a:t>
            </a:r>
            <a:r>
              <a:rPr lang="az-Latn-AZ"/>
              <a:t>oxşayır </a:t>
            </a:r>
            <a:r>
              <a:rPr lang="az-Latn-AZ" b="1">
                <a:solidFill>
                  <a:srgbClr val="0070C0"/>
                </a:solidFill>
              </a:rPr>
              <a:t>XSD</a:t>
            </a:r>
            <a:r>
              <a:rPr lang="az-Latn-AZ"/>
              <a:t> -ya. Ancaq: </a:t>
            </a:r>
          </a:p>
          <a:p>
            <a:pPr marL="742950" lvl="1" indent="-285750">
              <a:lnSpc>
                <a:spcPct val="150000"/>
              </a:lnSpc>
              <a:buFont typeface="Arial" panose="020B0604020202020204" pitchFamily="34" charset="0"/>
              <a:buChar char="•"/>
            </a:pPr>
            <a:r>
              <a:rPr lang="en-US" b="1">
                <a:solidFill>
                  <a:srgbClr val="00B050"/>
                </a:solidFill>
              </a:rPr>
              <a:t>DTD</a:t>
            </a:r>
            <a:r>
              <a:rPr lang="en-US"/>
              <a:t> = “sadə qaydalar kitabçası” → elementin olub-olmamasına və ardıcıllığa baxır, </a:t>
            </a:r>
            <a:r>
              <a:rPr lang="en-US" b="1" i="1" u="sng"/>
              <a:t>tip</a:t>
            </a:r>
            <a:r>
              <a:rPr lang="az-Latn-AZ" b="1" i="1" u="sng"/>
              <a:t>ə</a:t>
            </a:r>
            <a:r>
              <a:rPr lang="en-US" b="1" i="1" u="sng"/>
              <a:t> yox</a:t>
            </a:r>
            <a:r>
              <a:rPr lang="az-Latn-AZ"/>
              <a:t>. </a:t>
            </a:r>
          </a:p>
          <a:p>
            <a:pPr marL="742950" lvl="1" indent="-285750">
              <a:lnSpc>
                <a:spcPct val="150000"/>
              </a:lnSpc>
              <a:buFont typeface="Arial" panose="020B0604020202020204" pitchFamily="34" charset="0"/>
              <a:buChar char="•"/>
            </a:pPr>
            <a:r>
              <a:rPr lang="en-US" b="1">
                <a:solidFill>
                  <a:srgbClr val="0070C0"/>
                </a:solidFill>
              </a:rPr>
              <a:t>XSD</a:t>
            </a:r>
            <a:r>
              <a:rPr lang="en-US"/>
              <a:t> = “güclü qaydalar kitabçası” → elementin tipini, atributlarını, namespace</a:t>
            </a:r>
            <a:r>
              <a:rPr lang="az-Latn-AZ"/>
              <a:t> </a:t>
            </a:r>
            <a:r>
              <a:rPr lang="en-US"/>
              <a:t>-i və daha çoxunu yoxlaya bilir</a:t>
            </a:r>
            <a:endParaRPr lang="az-Latn-AZ"/>
          </a:p>
          <a:p>
            <a:endParaRPr lang="az-Latn-AZ"/>
          </a:p>
          <a:p>
            <a:endParaRPr lang="en-US"/>
          </a:p>
        </p:txBody>
      </p:sp>
    </p:spTree>
    <p:extLst>
      <p:ext uri="{BB962C8B-B14F-4D97-AF65-F5344CB8AC3E}">
        <p14:creationId xmlns:p14="http://schemas.microsoft.com/office/powerpoint/2010/main" val="4021987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8FF69-C7B1-2E47-2823-6A06E8B5AB4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7FE7C83-916B-DC8C-054B-FEE7D4C1FD1B}"/>
              </a:ext>
            </a:extLst>
          </p:cNvPr>
          <p:cNvSpPr txBox="1"/>
          <p:nvPr/>
        </p:nvSpPr>
        <p:spPr>
          <a:xfrm>
            <a:off x="203200" y="244826"/>
            <a:ext cx="11822545" cy="923330"/>
          </a:xfrm>
          <a:prstGeom prst="rect">
            <a:avLst/>
          </a:prstGeom>
          <a:noFill/>
        </p:spPr>
        <p:txBody>
          <a:bodyPr wrap="square">
            <a:spAutoFit/>
          </a:bodyPr>
          <a:lstStyle/>
          <a:p>
            <a:r>
              <a:rPr lang="en-US" b="1">
                <a:latin typeface="-apple-system"/>
              </a:rPr>
              <a:t>DTD iki formada ola bilər</a:t>
            </a:r>
            <a:r>
              <a:rPr lang="en-US">
                <a:latin typeface="-apple-system"/>
              </a:rPr>
              <a:t>: </a:t>
            </a:r>
            <a:endParaRPr lang="az-Latn-AZ">
              <a:latin typeface="-apple-system"/>
            </a:endParaRPr>
          </a:p>
          <a:p>
            <a:endParaRPr lang="az-Latn-AZ">
              <a:latin typeface="-apple-system"/>
            </a:endParaRPr>
          </a:p>
          <a:p>
            <a:r>
              <a:rPr lang="en-US">
                <a:latin typeface="-apple-system"/>
              </a:rPr>
              <a:t>a) </a:t>
            </a:r>
            <a:r>
              <a:rPr lang="en-US" b="1">
                <a:latin typeface="-apple-system"/>
              </a:rPr>
              <a:t>Internal DTD </a:t>
            </a:r>
            <a:r>
              <a:rPr lang="en-US">
                <a:latin typeface="-apple-system"/>
              </a:rPr>
              <a:t>(XML faylının içində)</a:t>
            </a:r>
            <a:r>
              <a:rPr lang="az-Latn-AZ">
                <a:latin typeface="-apple-system"/>
              </a:rPr>
              <a:t>	- code6</a:t>
            </a:r>
            <a:endParaRPr lang="en-US"/>
          </a:p>
        </p:txBody>
      </p:sp>
      <p:pic>
        <p:nvPicPr>
          <p:cNvPr id="3" name="Picture 2">
            <a:extLst>
              <a:ext uri="{FF2B5EF4-FFF2-40B4-BE49-F238E27FC236}">
                <a16:creationId xmlns:a16="http://schemas.microsoft.com/office/drawing/2014/main" id="{57411006-86F8-819A-A83B-9EFBA8BFBB2F}"/>
              </a:ext>
            </a:extLst>
          </p:cNvPr>
          <p:cNvPicPr>
            <a:picLocks noChangeAspect="1"/>
          </p:cNvPicPr>
          <p:nvPr/>
        </p:nvPicPr>
        <p:blipFill>
          <a:blip r:embed="rId2"/>
          <a:stretch>
            <a:fillRect/>
          </a:stretch>
        </p:blipFill>
        <p:spPr>
          <a:xfrm>
            <a:off x="0" y="1328487"/>
            <a:ext cx="2848373" cy="3591426"/>
          </a:xfrm>
          <a:prstGeom prst="rect">
            <a:avLst/>
          </a:prstGeom>
        </p:spPr>
      </p:pic>
      <p:graphicFrame>
        <p:nvGraphicFramePr>
          <p:cNvPr id="4" name="Table 3">
            <a:extLst>
              <a:ext uri="{FF2B5EF4-FFF2-40B4-BE49-F238E27FC236}">
                <a16:creationId xmlns:a16="http://schemas.microsoft.com/office/drawing/2014/main" id="{7A7A1C82-1E2F-BE05-7981-3338B731F69E}"/>
              </a:ext>
            </a:extLst>
          </p:cNvPr>
          <p:cNvGraphicFramePr>
            <a:graphicFrameLocks noGrp="1"/>
          </p:cNvGraphicFramePr>
          <p:nvPr>
            <p:extLst>
              <p:ext uri="{D42A27DB-BD31-4B8C-83A1-F6EECF244321}">
                <p14:modId xmlns:p14="http://schemas.microsoft.com/office/powerpoint/2010/main" val="1251243949"/>
              </p:ext>
            </p:extLst>
          </p:nvPr>
        </p:nvGraphicFramePr>
        <p:xfrm>
          <a:off x="3389745" y="2301240"/>
          <a:ext cx="8636000" cy="4071850"/>
        </p:xfrm>
        <a:graphic>
          <a:graphicData uri="http://schemas.openxmlformats.org/drawingml/2006/table">
            <a:tbl>
              <a:tblPr/>
              <a:tblGrid>
                <a:gridCol w="3214255">
                  <a:extLst>
                    <a:ext uri="{9D8B030D-6E8A-4147-A177-3AD203B41FA5}">
                      <a16:colId xmlns:a16="http://schemas.microsoft.com/office/drawing/2014/main" val="235544817"/>
                    </a:ext>
                  </a:extLst>
                </a:gridCol>
                <a:gridCol w="5421745">
                  <a:extLst>
                    <a:ext uri="{9D8B030D-6E8A-4147-A177-3AD203B41FA5}">
                      <a16:colId xmlns:a16="http://schemas.microsoft.com/office/drawing/2014/main" val="961497473"/>
                    </a:ext>
                  </a:extLst>
                </a:gridCol>
              </a:tblGrid>
              <a:tr h="649652">
                <a:tc>
                  <a:txBody>
                    <a:bodyPr/>
                    <a:lstStyle/>
                    <a:p>
                      <a:pPr>
                        <a:lnSpc>
                          <a:spcPct val="150000"/>
                        </a:lnSpc>
                        <a:buNone/>
                      </a:pPr>
                      <a:r>
                        <a:rPr lang="en-US" sz="1800" b="1">
                          <a:latin typeface="Arial" panose="020B0604020202020204" pitchFamily="34" charset="0"/>
                          <a:cs typeface="Arial" panose="020B0604020202020204" pitchFamily="34" charset="0"/>
                        </a:rPr>
                        <a:t>Sintaksis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buNone/>
                      </a:pPr>
                      <a:r>
                        <a:rPr lang="en-US" sz="1800" b="1">
                          <a:latin typeface="Arial" panose="020B0604020202020204" pitchFamily="34" charset="0"/>
                          <a:cs typeface="Arial" panose="020B0604020202020204" pitchFamily="34" charset="0"/>
                        </a:rPr>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495713"/>
                  </a:ext>
                </a:extLst>
              </a:tr>
              <a:tr h="1082755">
                <a:tc>
                  <a:txBody>
                    <a:bodyPr/>
                    <a:lstStyle/>
                    <a:p>
                      <a:pPr>
                        <a:lnSpc>
                          <a:spcPct val="150000"/>
                        </a:lnSpc>
                        <a:buNone/>
                      </a:pPr>
                      <a:r>
                        <a:rPr lang="en-US" sz="1200" b="1">
                          <a:latin typeface="Arial" panose="020B0604020202020204" pitchFamily="34" charset="0"/>
                          <a:cs typeface="Arial" panose="020B0604020202020204" pitchFamily="34" charset="0"/>
                        </a:rPr>
                        <a:t>&lt;!ELEMENT kitabxana (kitab+)&gt;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buNone/>
                      </a:pPr>
                      <a:r>
                        <a:rPr lang="en-US" sz="1200">
                          <a:latin typeface="Arial" panose="020B0604020202020204" pitchFamily="34" charset="0"/>
                          <a:cs typeface="Arial" panose="020B0604020202020204" pitchFamily="34" charset="0"/>
                        </a:rPr>
                        <a:t>kitabxana elementində 1 və ya daha çox kitab olmalıdır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0086618"/>
                  </a:ext>
                </a:extLst>
              </a:tr>
              <a:tr h="1082755">
                <a:tc>
                  <a:txBody>
                    <a:bodyPr/>
                    <a:lstStyle/>
                    <a:p>
                      <a:pPr>
                        <a:lnSpc>
                          <a:spcPct val="150000"/>
                        </a:lnSpc>
                        <a:buNone/>
                      </a:pPr>
                      <a:r>
                        <a:rPr lang="en-US" sz="1200" b="1">
                          <a:latin typeface="Arial" panose="020B0604020202020204" pitchFamily="34" charset="0"/>
                          <a:cs typeface="Arial" panose="020B0604020202020204" pitchFamily="34" charset="0"/>
                        </a:rPr>
                        <a:t>&lt;!ELEMENT kitab (ad, muellif, il)&gt;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buNone/>
                      </a:pPr>
                      <a:r>
                        <a:rPr lang="en-US" sz="1200">
                          <a:latin typeface="Arial" panose="020B0604020202020204" pitchFamily="34" charset="0"/>
                          <a:cs typeface="Arial" panose="020B0604020202020204" pitchFamily="34" charset="0"/>
                        </a:rPr>
                        <a:t>kitab elementi ardıcıl ad, muellif, il elementlərini saxlamalıdır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0362578"/>
                  </a:ext>
                </a:extLst>
              </a:tr>
              <a:tr h="1256688">
                <a:tc>
                  <a:txBody>
                    <a:bodyPr/>
                    <a:lstStyle/>
                    <a:p>
                      <a:pPr>
                        <a:lnSpc>
                          <a:spcPct val="150000"/>
                        </a:lnSpc>
                        <a:buNone/>
                      </a:pPr>
                      <a:r>
                        <a:rPr lang="en-US" sz="1200" b="1">
                          <a:latin typeface="Arial" panose="020B0604020202020204" pitchFamily="34" charset="0"/>
                          <a:cs typeface="Arial" panose="020B0604020202020204" pitchFamily="34" charset="0"/>
                        </a:rPr>
                        <a:t>&lt;!ELEMENT ad (#PCDATA)&gt;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buNone/>
                      </a:pPr>
                      <a:r>
                        <a:rPr lang="en-US" sz="1200" b="1">
                          <a:latin typeface="Arial" panose="020B0604020202020204" pitchFamily="34" charset="0"/>
                          <a:cs typeface="Arial" panose="020B0604020202020204" pitchFamily="34" charset="0"/>
                        </a:rPr>
                        <a:t>ad</a:t>
                      </a:r>
                      <a:r>
                        <a:rPr lang="en-US" sz="1200">
                          <a:latin typeface="Arial" panose="020B0604020202020204" pitchFamily="34" charset="0"/>
                          <a:cs typeface="Arial" panose="020B0604020202020204" pitchFamily="34" charset="0"/>
                        </a:rPr>
                        <a:t> elementində sadəcə mətn ola bilər (</a:t>
                      </a:r>
                      <a:r>
                        <a:rPr lang="az-Latn-AZ" sz="120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#PCDATA = parsed character data</a:t>
                      </a:r>
                      <a:r>
                        <a:rPr lang="az-Latn-AZ" sz="1200">
                          <a:latin typeface="Arial" panose="020B0604020202020204" pitchFamily="34" charset="0"/>
                          <a:cs typeface="Arial" panose="020B0604020202020204" pitchFamily="34" charset="0"/>
                        </a:rPr>
                        <a:t> (həm hərf, həm rəqəm, həm simvol )  </a:t>
                      </a:r>
                      <a:r>
                        <a:rPr lang="en-US" sz="1200">
                          <a:latin typeface="Arial" panose="020B0604020202020204" pitchFamily="34" charset="0"/>
                          <a:cs typeface="Arial" panose="020B0604020202020204" pitchFamily="34" charset="0"/>
                        </a:rPr>
                        <a:t>)</a:t>
                      </a:r>
                      <a:r>
                        <a:rPr lang="az-Latn-AZ" sz="1200">
                          <a:latin typeface="Arial" panose="020B0604020202020204" pitchFamily="34" charset="0"/>
                          <a:cs typeface="Arial" panose="020B0604020202020204" pitchFamily="34" charset="0"/>
                        </a:rPr>
                        <a:t>. Başqa alt elementlər burada ola bilməz.</a:t>
                      </a:r>
                      <a:endParaRPr lang="en-US" sz="120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0709938"/>
                  </a:ext>
                </a:extLst>
              </a:tr>
            </a:tbl>
          </a:graphicData>
        </a:graphic>
      </p:graphicFrame>
      <p:pic>
        <p:nvPicPr>
          <p:cNvPr id="8" name="Picture 7">
            <a:extLst>
              <a:ext uri="{FF2B5EF4-FFF2-40B4-BE49-F238E27FC236}">
                <a16:creationId xmlns:a16="http://schemas.microsoft.com/office/drawing/2014/main" id="{ABE9D385-2F27-586F-8E1E-76F84EEF2181}"/>
              </a:ext>
            </a:extLst>
          </p:cNvPr>
          <p:cNvPicPr>
            <a:picLocks noChangeAspect="1"/>
          </p:cNvPicPr>
          <p:nvPr/>
        </p:nvPicPr>
        <p:blipFill>
          <a:blip r:embed="rId3"/>
          <a:stretch>
            <a:fillRect/>
          </a:stretch>
        </p:blipFill>
        <p:spPr>
          <a:xfrm>
            <a:off x="9186899" y="5925353"/>
            <a:ext cx="2838846" cy="447737"/>
          </a:xfrm>
          <a:prstGeom prst="rect">
            <a:avLst/>
          </a:prstGeom>
        </p:spPr>
      </p:pic>
    </p:spTree>
    <p:extLst>
      <p:ext uri="{BB962C8B-B14F-4D97-AF65-F5344CB8AC3E}">
        <p14:creationId xmlns:p14="http://schemas.microsoft.com/office/powerpoint/2010/main" val="3707774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ACAE5-083C-7657-D6CB-90DED0B2221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FDBDA44-F02F-AC4C-45F1-91CFAA1578A6}"/>
              </a:ext>
            </a:extLst>
          </p:cNvPr>
          <p:cNvSpPr txBox="1"/>
          <p:nvPr/>
        </p:nvSpPr>
        <p:spPr>
          <a:xfrm>
            <a:off x="203200" y="244826"/>
            <a:ext cx="11822545" cy="6001643"/>
          </a:xfrm>
          <a:prstGeom prst="rect">
            <a:avLst/>
          </a:prstGeom>
          <a:noFill/>
        </p:spPr>
        <p:txBody>
          <a:bodyPr wrap="square">
            <a:spAutoFit/>
          </a:bodyPr>
          <a:lstStyle/>
          <a:p>
            <a:r>
              <a:rPr lang="en-US" sz="1600">
                <a:latin typeface="-apple-system"/>
              </a:rPr>
              <a:t>b) </a:t>
            </a:r>
            <a:r>
              <a:rPr lang="en-US" sz="1600" b="1">
                <a:latin typeface="-apple-system"/>
              </a:rPr>
              <a:t>External DTD </a:t>
            </a:r>
            <a:r>
              <a:rPr lang="en-US" sz="1600">
                <a:latin typeface="-apple-system"/>
              </a:rPr>
              <a:t>(ayrı faylda)</a:t>
            </a:r>
            <a:r>
              <a:rPr lang="az-Latn-AZ" sz="1600">
                <a:latin typeface="-apple-system"/>
              </a:rPr>
              <a:t>		- code7</a:t>
            </a:r>
          </a:p>
          <a:p>
            <a:endParaRPr lang="az-Latn-AZ" sz="1600">
              <a:latin typeface="-apple-system"/>
            </a:endParaRPr>
          </a:p>
          <a:p>
            <a:r>
              <a:rPr lang="en-US" sz="1600"/>
              <a:t>Burada </a:t>
            </a:r>
            <a:r>
              <a:rPr lang="en-US" sz="1600" b="1"/>
              <a:t>&lt;!DOCTYPE kitabxana SYSTEM "kitabxana.dtd"&gt; </a:t>
            </a:r>
            <a:r>
              <a:rPr lang="en-US" sz="1600"/>
              <a:t>deyir ki, </a:t>
            </a:r>
            <a:r>
              <a:rPr lang="en-US" sz="1600" b="1"/>
              <a:t>DTD</a:t>
            </a:r>
            <a:r>
              <a:rPr lang="en-US" sz="1600"/>
              <a:t> qaydaları “</a:t>
            </a:r>
            <a:r>
              <a:rPr lang="en-US" sz="1600" b="1"/>
              <a:t>kitabxana.dtd</a:t>
            </a:r>
            <a:r>
              <a:rPr lang="en-US" sz="1600"/>
              <a:t>” faylında saxlanır.</a:t>
            </a:r>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r>
              <a:rPr lang="en-US" sz="1600" b="1">
                <a:solidFill>
                  <a:srgbClr val="FF0000"/>
                </a:solidFill>
                <a:latin typeface="-apple-system"/>
              </a:rPr>
              <a:t>DTD ilə validasiya</a:t>
            </a:r>
            <a:endParaRPr lang="az-Latn-AZ" sz="1600" b="1">
              <a:solidFill>
                <a:srgbClr val="FF0000"/>
              </a:solidFill>
              <a:latin typeface="-apple-system"/>
            </a:endParaRPr>
          </a:p>
          <a:p>
            <a:endParaRPr lang="en-US" sz="1600">
              <a:latin typeface="-apple-system"/>
            </a:endParaRPr>
          </a:p>
          <a:p>
            <a:r>
              <a:rPr lang="en-US" sz="1600">
                <a:latin typeface="-apple-system"/>
              </a:rPr>
              <a:t>a) Online Validator</a:t>
            </a:r>
          </a:p>
          <a:p>
            <a:endParaRPr lang="en-US" sz="1600">
              <a:latin typeface="-apple-system"/>
            </a:endParaRPr>
          </a:p>
          <a:p>
            <a:r>
              <a:rPr lang="en-US" sz="1600" u="sng">
                <a:solidFill>
                  <a:srgbClr val="0070C0"/>
                </a:solidFill>
                <a:latin typeface="-apple-system"/>
              </a:rPr>
              <a:t>https://www.freeformatter.com/xml-validator-dtd.html</a:t>
            </a:r>
            <a:r>
              <a:rPr lang="az-Latn-AZ" sz="1600">
                <a:latin typeface="-apple-system"/>
              </a:rPr>
              <a:t>   -  </a:t>
            </a:r>
            <a:r>
              <a:rPr lang="en-US" sz="1600">
                <a:latin typeface="-apple-system"/>
              </a:rPr>
              <a:t>( </a:t>
            </a:r>
            <a:r>
              <a:rPr lang="az-Latn-AZ" sz="1600">
                <a:latin typeface="-apple-system"/>
              </a:rPr>
              <a:t>ola bilərki müəyyən bir vaxt sonra sayt işləməsin </a:t>
            </a:r>
            <a:r>
              <a:rPr lang="en-US" sz="1600">
                <a:latin typeface="-apple-system"/>
              </a:rPr>
              <a:t>)</a:t>
            </a:r>
          </a:p>
          <a:p>
            <a:endParaRPr lang="en-US" sz="1600">
              <a:latin typeface="-apple-system"/>
            </a:endParaRPr>
          </a:p>
          <a:p>
            <a:r>
              <a:rPr lang="en-US" sz="1600">
                <a:latin typeface="-apple-system"/>
              </a:rPr>
              <a:t>XML faylı + DTD faylı yükləyirsən → səhvləri göstərir</a:t>
            </a:r>
            <a:endParaRPr lang="az-Latn-AZ" sz="1600">
              <a:latin typeface="-apple-system"/>
            </a:endParaRPr>
          </a:p>
        </p:txBody>
      </p:sp>
      <p:pic>
        <p:nvPicPr>
          <p:cNvPr id="3" name="Picture 2">
            <a:extLst>
              <a:ext uri="{FF2B5EF4-FFF2-40B4-BE49-F238E27FC236}">
                <a16:creationId xmlns:a16="http://schemas.microsoft.com/office/drawing/2014/main" id="{99C453DC-0D86-18AA-7E62-8CCECC08C486}"/>
              </a:ext>
            </a:extLst>
          </p:cNvPr>
          <p:cNvPicPr>
            <a:picLocks noChangeAspect="1"/>
          </p:cNvPicPr>
          <p:nvPr/>
        </p:nvPicPr>
        <p:blipFill>
          <a:blip r:embed="rId2"/>
          <a:stretch>
            <a:fillRect/>
          </a:stretch>
        </p:blipFill>
        <p:spPr>
          <a:xfrm>
            <a:off x="0" y="1093726"/>
            <a:ext cx="11555438" cy="2934109"/>
          </a:xfrm>
          <a:prstGeom prst="rect">
            <a:avLst/>
          </a:prstGeom>
        </p:spPr>
      </p:pic>
    </p:spTree>
    <p:extLst>
      <p:ext uri="{BB962C8B-B14F-4D97-AF65-F5344CB8AC3E}">
        <p14:creationId xmlns:p14="http://schemas.microsoft.com/office/powerpoint/2010/main" val="205458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0586D-A8D6-F53B-2C6E-5CE2BE8C11E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A87A32-F9EA-A6EB-823E-CC3C7EB5A30A}"/>
              </a:ext>
            </a:extLst>
          </p:cNvPr>
          <p:cNvSpPr txBox="1"/>
          <p:nvPr/>
        </p:nvSpPr>
        <p:spPr>
          <a:xfrm>
            <a:off x="203200" y="244826"/>
            <a:ext cx="11822545" cy="369332"/>
          </a:xfrm>
          <a:prstGeom prst="rect">
            <a:avLst/>
          </a:prstGeom>
          <a:noFill/>
        </p:spPr>
        <p:txBody>
          <a:bodyPr wrap="square">
            <a:spAutoFit/>
          </a:bodyPr>
          <a:lstStyle/>
          <a:p>
            <a:r>
              <a:rPr lang="en-US">
                <a:latin typeface="-apple-system"/>
              </a:rPr>
              <a:t>b) Komanda xətti (Linux/macOS/Windows gitbash)</a:t>
            </a:r>
            <a:r>
              <a:rPr lang="az-Latn-AZ">
                <a:latin typeface="-apple-system"/>
              </a:rPr>
              <a:t>     - Əgər </a:t>
            </a:r>
            <a:r>
              <a:rPr lang="az-Latn-AZ" b="1">
                <a:latin typeface="-apple-system"/>
              </a:rPr>
              <a:t>XML</a:t>
            </a:r>
            <a:r>
              <a:rPr lang="az-Latn-AZ">
                <a:latin typeface="-apple-system"/>
              </a:rPr>
              <a:t>, </a:t>
            </a:r>
            <a:r>
              <a:rPr lang="az-Latn-AZ" b="1">
                <a:latin typeface="-apple-system"/>
              </a:rPr>
              <a:t>DTD</a:t>
            </a:r>
            <a:r>
              <a:rPr lang="az-Latn-AZ">
                <a:latin typeface="-apple-system"/>
              </a:rPr>
              <a:t> qaydalarına uyğun olmasa xəta görəcəyik.</a:t>
            </a:r>
            <a:endParaRPr lang="en-US"/>
          </a:p>
        </p:txBody>
      </p:sp>
      <p:pic>
        <p:nvPicPr>
          <p:cNvPr id="4" name="Picture 3">
            <a:extLst>
              <a:ext uri="{FF2B5EF4-FFF2-40B4-BE49-F238E27FC236}">
                <a16:creationId xmlns:a16="http://schemas.microsoft.com/office/drawing/2014/main" id="{4213FF51-9C7E-8668-C0A9-1BE85647D76E}"/>
              </a:ext>
            </a:extLst>
          </p:cNvPr>
          <p:cNvPicPr>
            <a:picLocks noChangeAspect="1"/>
          </p:cNvPicPr>
          <p:nvPr/>
        </p:nvPicPr>
        <p:blipFill>
          <a:blip r:embed="rId2"/>
          <a:stretch>
            <a:fillRect/>
          </a:stretch>
        </p:blipFill>
        <p:spPr>
          <a:xfrm>
            <a:off x="0" y="805556"/>
            <a:ext cx="12192000" cy="3584344"/>
          </a:xfrm>
          <a:prstGeom prst="rect">
            <a:avLst/>
          </a:prstGeom>
        </p:spPr>
      </p:pic>
    </p:spTree>
    <p:extLst>
      <p:ext uri="{BB962C8B-B14F-4D97-AF65-F5344CB8AC3E}">
        <p14:creationId xmlns:p14="http://schemas.microsoft.com/office/powerpoint/2010/main" val="178219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391FA-C9DC-57E4-7D29-E60AC91CD98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709DD76-FF6C-69B3-063C-64960226EA24}"/>
              </a:ext>
            </a:extLst>
          </p:cNvPr>
          <p:cNvSpPr txBox="1"/>
          <p:nvPr/>
        </p:nvSpPr>
        <p:spPr>
          <a:xfrm>
            <a:off x="203200" y="244826"/>
            <a:ext cx="11822545" cy="369332"/>
          </a:xfrm>
          <a:prstGeom prst="rect">
            <a:avLst/>
          </a:prstGeom>
          <a:noFill/>
        </p:spPr>
        <p:txBody>
          <a:bodyPr wrap="square">
            <a:spAutoFit/>
          </a:bodyPr>
          <a:lstStyle/>
          <a:p>
            <a:r>
              <a:rPr lang="az-Latn-AZ">
                <a:latin typeface="-apple-system"/>
              </a:rPr>
              <a:t>c) Python ilə ( lxml )</a:t>
            </a:r>
            <a:endParaRPr lang="en-US"/>
          </a:p>
        </p:txBody>
      </p:sp>
      <p:pic>
        <p:nvPicPr>
          <p:cNvPr id="3" name="Picture 2">
            <a:extLst>
              <a:ext uri="{FF2B5EF4-FFF2-40B4-BE49-F238E27FC236}">
                <a16:creationId xmlns:a16="http://schemas.microsoft.com/office/drawing/2014/main" id="{82704901-56BF-59AD-B062-49F7B01C7ED8}"/>
              </a:ext>
            </a:extLst>
          </p:cNvPr>
          <p:cNvPicPr>
            <a:picLocks noChangeAspect="1"/>
          </p:cNvPicPr>
          <p:nvPr/>
        </p:nvPicPr>
        <p:blipFill>
          <a:blip r:embed="rId2"/>
          <a:stretch>
            <a:fillRect/>
          </a:stretch>
        </p:blipFill>
        <p:spPr>
          <a:xfrm>
            <a:off x="0" y="712469"/>
            <a:ext cx="3839111" cy="2495898"/>
          </a:xfrm>
          <a:prstGeom prst="rect">
            <a:avLst/>
          </a:prstGeom>
        </p:spPr>
      </p:pic>
    </p:spTree>
    <p:extLst>
      <p:ext uri="{BB962C8B-B14F-4D97-AF65-F5344CB8AC3E}">
        <p14:creationId xmlns:p14="http://schemas.microsoft.com/office/powerpoint/2010/main" val="719908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C58D5-CE41-BD91-6B01-C3FB4CC88D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72F4A84-8DD7-9B99-9F34-001DD63D31A0}"/>
              </a:ext>
            </a:extLst>
          </p:cNvPr>
          <p:cNvSpPr txBox="1"/>
          <p:nvPr/>
        </p:nvSpPr>
        <p:spPr>
          <a:xfrm>
            <a:off x="203200" y="244826"/>
            <a:ext cx="11822545" cy="4662815"/>
          </a:xfrm>
          <a:prstGeom prst="rect">
            <a:avLst/>
          </a:prstGeom>
          <a:noFill/>
        </p:spPr>
        <p:txBody>
          <a:bodyPr wrap="square">
            <a:spAutoFit/>
          </a:bodyPr>
          <a:lstStyle/>
          <a:p>
            <a:r>
              <a:rPr lang="en-US" b="1" u="sng">
                <a:latin typeface="-apple-system"/>
              </a:rPr>
              <a:t>DTD-nin üstünlükləri və çatışmazlıqları</a:t>
            </a:r>
          </a:p>
          <a:p>
            <a:endParaRPr lang="en-US">
              <a:latin typeface="-apple-system"/>
            </a:endParaRPr>
          </a:p>
          <a:p>
            <a:r>
              <a:rPr lang="en-US" b="1">
                <a:latin typeface="-apple-system"/>
              </a:rPr>
              <a:t>Üstünlüklər</a:t>
            </a:r>
            <a:r>
              <a:rPr lang="en-US">
                <a:latin typeface="-apple-system"/>
              </a:rPr>
              <a:t>:</a:t>
            </a:r>
          </a:p>
          <a:p>
            <a:pPr marL="285750" indent="-285750">
              <a:lnSpc>
                <a:spcPct val="150000"/>
              </a:lnSpc>
              <a:buFont typeface="Arial" panose="020B0604020202020204" pitchFamily="34" charset="0"/>
              <a:buChar char="•"/>
            </a:pPr>
            <a:r>
              <a:rPr lang="en-US">
                <a:latin typeface="-apple-system"/>
              </a:rPr>
              <a:t>Sadə və XML ilə birbaşa inteqrasiya olunur</a:t>
            </a:r>
          </a:p>
          <a:p>
            <a:pPr marL="285750" indent="-285750">
              <a:lnSpc>
                <a:spcPct val="150000"/>
              </a:lnSpc>
              <a:buFont typeface="Arial" panose="020B0604020202020204" pitchFamily="34" charset="0"/>
              <a:buChar char="•"/>
            </a:pPr>
            <a:r>
              <a:rPr lang="en-US">
                <a:latin typeface="-apple-system"/>
              </a:rPr>
              <a:t>Kiçik sənədlər üçün yetərlidir</a:t>
            </a:r>
          </a:p>
          <a:p>
            <a:endParaRPr lang="az-Latn-AZ">
              <a:latin typeface="-apple-system"/>
            </a:endParaRPr>
          </a:p>
          <a:p>
            <a:endParaRPr lang="az-Latn-AZ">
              <a:latin typeface="-apple-system"/>
            </a:endParaRPr>
          </a:p>
          <a:p>
            <a:endParaRPr lang="en-US">
              <a:latin typeface="-apple-system"/>
            </a:endParaRPr>
          </a:p>
          <a:p>
            <a:r>
              <a:rPr lang="en-US" b="1">
                <a:latin typeface="-apple-system"/>
              </a:rPr>
              <a:t>Çatışmazlıqlar</a:t>
            </a:r>
            <a:r>
              <a:rPr lang="en-US">
                <a:latin typeface="-apple-system"/>
              </a:rPr>
              <a:t>:</a:t>
            </a:r>
          </a:p>
          <a:p>
            <a:pPr marL="285750" indent="-285750">
              <a:lnSpc>
                <a:spcPct val="150000"/>
              </a:lnSpc>
              <a:buFont typeface="Arial" panose="020B0604020202020204" pitchFamily="34" charset="0"/>
              <a:buChar char="•"/>
            </a:pPr>
            <a:r>
              <a:rPr lang="en-US">
                <a:latin typeface="-apple-system"/>
              </a:rPr>
              <a:t>Data tiplərini kifayət qədər dəqiqliklə təyin edə bilmir (</a:t>
            </a:r>
            <a:r>
              <a:rPr lang="az-Latn-AZ">
                <a:latin typeface="-apple-system"/>
              </a:rPr>
              <a:t> </a:t>
            </a:r>
            <a:r>
              <a:rPr lang="en-US">
                <a:latin typeface="-apple-system"/>
              </a:rPr>
              <a:t>xs:integer, xs:string </a:t>
            </a:r>
            <a:r>
              <a:rPr lang="az-Latn-AZ">
                <a:latin typeface="-apple-system"/>
              </a:rPr>
              <a:t> </a:t>
            </a:r>
            <a:r>
              <a:rPr lang="en-US">
                <a:latin typeface="-apple-system"/>
              </a:rPr>
              <a:t>kimi yox)</a:t>
            </a:r>
          </a:p>
          <a:p>
            <a:pPr marL="285750" indent="-285750">
              <a:lnSpc>
                <a:spcPct val="150000"/>
              </a:lnSpc>
              <a:buFont typeface="Arial" panose="020B0604020202020204" pitchFamily="34" charset="0"/>
              <a:buChar char="•"/>
            </a:pPr>
            <a:r>
              <a:rPr lang="en-US">
                <a:latin typeface="-apple-system"/>
              </a:rPr>
              <a:t>Namespace dəstəyi yoxdur</a:t>
            </a:r>
          </a:p>
          <a:p>
            <a:pPr marL="285750" indent="-285750">
              <a:lnSpc>
                <a:spcPct val="150000"/>
              </a:lnSpc>
              <a:buFont typeface="Arial" panose="020B0604020202020204" pitchFamily="34" charset="0"/>
              <a:buChar char="•"/>
            </a:pPr>
            <a:r>
              <a:rPr lang="en-US">
                <a:latin typeface="-apple-system"/>
              </a:rPr>
              <a:t>Böyük layihələrdə W3C XML Schema (XSD) üstünlük təşkil edir</a:t>
            </a:r>
            <a:endParaRPr lang="az-Latn-AZ">
              <a:latin typeface="-apple-system"/>
            </a:endParaRPr>
          </a:p>
          <a:p>
            <a:endParaRPr lang="az-Latn-AZ">
              <a:latin typeface="-apple-system"/>
            </a:endParaRPr>
          </a:p>
          <a:p>
            <a:endParaRPr lang="en-US"/>
          </a:p>
        </p:txBody>
      </p:sp>
    </p:spTree>
    <p:extLst>
      <p:ext uri="{BB962C8B-B14F-4D97-AF65-F5344CB8AC3E}">
        <p14:creationId xmlns:p14="http://schemas.microsoft.com/office/powerpoint/2010/main" val="3117096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AAB5-75C4-19A8-2129-2AEDBECF2DA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B02EED9-B718-5011-F151-3A3382EFF94A}"/>
              </a:ext>
            </a:extLst>
          </p:cNvPr>
          <p:cNvSpPr txBox="1"/>
          <p:nvPr/>
        </p:nvSpPr>
        <p:spPr>
          <a:xfrm>
            <a:off x="203200" y="244826"/>
            <a:ext cx="11822545" cy="3754874"/>
          </a:xfrm>
          <a:prstGeom prst="rect">
            <a:avLst/>
          </a:prstGeom>
          <a:noFill/>
        </p:spPr>
        <p:txBody>
          <a:bodyPr wrap="square">
            <a:spAutoFit/>
          </a:bodyPr>
          <a:lstStyle/>
          <a:p>
            <a:r>
              <a:rPr lang="en-US" sz="1400">
                <a:latin typeface="-apple-system"/>
              </a:rPr>
              <a:t>Digər bənzər terminlər DTD</a:t>
            </a:r>
            <a:r>
              <a:rPr lang="az-Latn-AZ" sz="1400">
                <a:latin typeface="-apple-system"/>
              </a:rPr>
              <a:t> </a:t>
            </a:r>
            <a:r>
              <a:rPr lang="en-US" sz="1400">
                <a:latin typeface="-apple-system"/>
              </a:rPr>
              <a:t>-də</a:t>
            </a:r>
          </a:p>
          <a:p>
            <a:endParaRPr lang="en-US" sz="1400">
              <a:latin typeface="-apple-system"/>
            </a:endParaRPr>
          </a:p>
          <a:p>
            <a:r>
              <a:rPr lang="en-US" sz="1400" b="1">
                <a:latin typeface="-apple-system"/>
              </a:rPr>
              <a:t>DTD-də əsas iki tip data var</a:t>
            </a:r>
            <a:r>
              <a:rPr lang="en-US" sz="1400">
                <a:latin typeface="-apple-system"/>
              </a:rPr>
              <a:t>:</a:t>
            </a:r>
          </a:p>
          <a:p>
            <a:endParaRPr lang="en-US" sz="1400">
              <a:latin typeface="-apple-system"/>
            </a:endParaRPr>
          </a:p>
          <a:p>
            <a:pPr marL="342900" indent="-342900">
              <a:buFont typeface="+mj-lt"/>
              <a:buAutoNum type="arabicPeriod"/>
            </a:pPr>
            <a:r>
              <a:rPr lang="en-US" sz="1400" b="1">
                <a:latin typeface="-apple-system"/>
              </a:rPr>
              <a:t>#PCDATA </a:t>
            </a:r>
            <a:r>
              <a:rPr lang="en-US" sz="1400">
                <a:latin typeface="-apple-system"/>
              </a:rPr>
              <a:t>→ mətn</a:t>
            </a:r>
          </a:p>
          <a:p>
            <a:pPr marL="342900" indent="-342900">
              <a:buFont typeface="+mj-lt"/>
              <a:buAutoNum type="arabicPeriod"/>
            </a:pPr>
            <a:endParaRPr lang="en-US" sz="1400">
              <a:latin typeface="-apple-system"/>
            </a:endParaRPr>
          </a:p>
          <a:p>
            <a:pPr marL="342900" indent="-342900">
              <a:buFont typeface="+mj-lt"/>
              <a:buAutoNum type="arabicPeriod"/>
            </a:pPr>
            <a:r>
              <a:rPr lang="en-US" sz="1400">
                <a:latin typeface="-apple-system"/>
              </a:rPr>
              <a:t>Elementlər → digər elementlər (</a:t>
            </a:r>
            <a:r>
              <a:rPr lang="az-Latn-AZ" sz="1400">
                <a:latin typeface="-apple-system"/>
              </a:rPr>
              <a:t>  </a:t>
            </a:r>
            <a:r>
              <a:rPr lang="en-US" sz="1400">
                <a:latin typeface="-apple-system"/>
              </a:rPr>
              <a:t>&lt;!ELEMENT kitab (ad, muellif, il)&gt;</a:t>
            </a:r>
            <a:r>
              <a:rPr lang="az-Latn-AZ" sz="1400">
                <a:latin typeface="-apple-system"/>
              </a:rPr>
              <a:t>  </a:t>
            </a:r>
            <a:r>
              <a:rPr lang="en-US" sz="1400">
                <a:latin typeface="-apple-system"/>
              </a:rPr>
              <a:t>)</a:t>
            </a:r>
          </a:p>
          <a:p>
            <a:pPr marL="342900" indent="-342900">
              <a:buFont typeface="+mj-lt"/>
              <a:buAutoNum type="arabicPeriod"/>
            </a:pPr>
            <a:endParaRPr lang="en-US" sz="1400">
              <a:latin typeface="-apple-system"/>
            </a:endParaRPr>
          </a:p>
          <a:p>
            <a:pPr marL="342900" indent="-342900">
              <a:buFont typeface="+mj-lt"/>
              <a:buAutoNum type="arabicPeriod"/>
            </a:pPr>
            <a:r>
              <a:rPr lang="en-US" sz="1400">
                <a:latin typeface="-apple-system"/>
              </a:rPr>
              <a:t>Və bir neçə simvolik kombinasiyalar:</a:t>
            </a:r>
          </a:p>
          <a:p>
            <a:endParaRPr lang="en-US" sz="1400">
              <a:latin typeface="-apple-system"/>
            </a:endParaRPr>
          </a:p>
          <a:p>
            <a:pPr marL="742950" lvl="1" indent="-285750">
              <a:buFont typeface="Wingdings" panose="05000000000000000000" pitchFamily="2" charset="2"/>
              <a:buChar char="q"/>
            </a:pPr>
            <a:r>
              <a:rPr lang="en-US" sz="1400" b="1">
                <a:latin typeface="-apple-system"/>
              </a:rPr>
              <a:t>EMPTY</a:t>
            </a:r>
            <a:r>
              <a:rPr lang="en-US" sz="1400">
                <a:latin typeface="-apple-system"/>
              </a:rPr>
              <a:t> → element boşdur, heç bir uşaq element və mətn ola bilməz</a:t>
            </a:r>
          </a:p>
          <a:p>
            <a:pPr marL="742950" lvl="1" indent="-285750">
              <a:buFont typeface="Wingdings" panose="05000000000000000000" pitchFamily="2" charset="2"/>
              <a:buChar char="q"/>
            </a:pPr>
            <a:endParaRPr lang="en-US" sz="1400">
              <a:latin typeface="-apple-system"/>
            </a:endParaRPr>
          </a:p>
          <a:p>
            <a:pPr marL="742950" lvl="1" indent="-285750">
              <a:buFont typeface="Wingdings" panose="05000000000000000000" pitchFamily="2" charset="2"/>
              <a:buChar char="q"/>
            </a:pPr>
            <a:r>
              <a:rPr lang="en-US" sz="1400" b="1">
                <a:latin typeface="-apple-system"/>
              </a:rPr>
              <a:t>ANY</a:t>
            </a:r>
            <a:r>
              <a:rPr lang="en-US" sz="1400">
                <a:latin typeface="-apple-system"/>
              </a:rPr>
              <a:t> → element istənilən element və ya mətn qəbul edə bilər</a:t>
            </a:r>
          </a:p>
          <a:p>
            <a:pPr marL="742950" lvl="1" indent="-285750">
              <a:buFont typeface="Wingdings" panose="05000000000000000000" pitchFamily="2" charset="2"/>
              <a:buChar char="q"/>
            </a:pPr>
            <a:endParaRPr lang="en-US" sz="1400">
              <a:latin typeface="-apple-system"/>
            </a:endParaRPr>
          </a:p>
          <a:p>
            <a:pPr marL="742950" lvl="1" indent="-285750">
              <a:buFont typeface="Wingdings" panose="05000000000000000000" pitchFamily="2" charset="2"/>
              <a:buChar char="q"/>
            </a:pPr>
            <a:r>
              <a:rPr lang="en-US" sz="1400" b="1">
                <a:latin typeface="-apple-system"/>
              </a:rPr>
              <a:t>Kombinasiyalar</a:t>
            </a:r>
            <a:r>
              <a:rPr lang="en-US" sz="1400">
                <a:latin typeface="-apple-system"/>
              </a:rPr>
              <a:t>: (ad, muellif?) → muellif elementi ixtiyari ola bilər, + → bir və daha çox, * → sıfır və daha çox</a:t>
            </a:r>
            <a:endParaRPr lang="az-Latn-AZ" sz="1400">
              <a:latin typeface="-apple-system"/>
            </a:endParaRPr>
          </a:p>
          <a:p>
            <a:endParaRPr lang="az-Latn-AZ" sz="1400">
              <a:latin typeface="-apple-system"/>
            </a:endParaRPr>
          </a:p>
          <a:p>
            <a:endParaRPr lang="en-US" sz="1400"/>
          </a:p>
        </p:txBody>
      </p:sp>
      <p:graphicFrame>
        <p:nvGraphicFramePr>
          <p:cNvPr id="2" name="Table 1">
            <a:extLst>
              <a:ext uri="{FF2B5EF4-FFF2-40B4-BE49-F238E27FC236}">
                <a16:creationId xmlns:a16="http://schemas.microsoft.com/office/drawing/2014/main" id="{2F9806F9-3716-B31A-CF3B-1326B6E3B79D}"/>
              </a:ext>
            </a:extLst>
          </p:cNvPr>
          <p:cNvGraphicFramePr>
            <a:graphicFrameLocks noGrp="1"/>
          </p:cNvGraphicFramePr>
          <p:nvPr>
            <p:extLst>
              <p:ext uri="{D42A27DB-BD31-4B8C-83A1-F6EECF244321}">
                <p14:modId xmlns:p14="http://schemas.microsoft.com/office/powerpoint/2010/main" val="3941949507"/>
              </p:ext>
            </p:extLst>
          </p:nvPr>
        </p:nvGraphicFramePr>
        <p:xfrm>
          <a:off x="348673" y="4204495"/>
          <a:ext cx="10550235" cy="2214715"/>
        </p:xfrm>
        <a:graphic>
          <a:graphicData uri="http://schemas.openxmlformats.org/drawingml/2006/table">
            <a:tbl>
              <a:tblPr/>
              <a:tblGrid>
                <a:gridCol w="2219396">
                  <a:extLst>
                    <a:ext uri="{9D8B030D-6E8A-4147-A177-3AD203B41FA5}">
                      <a16:colId xmlns:a16="http://schemas.microsoft.com/office/drawing/2014/main" val="219801880"/>
                    </a:ext>
                  </a:extLst>
                </a:gridCol>
                <a:gridCol w="8330839">
                  <a:extLst>
                    <a:ext uri="{9D8B030D-6E8A-4147-A177-3AD203B41FA5}">
                      <a16:colId xmlns:a16="http://schemas.microsoft.com/office/drawing/2014/main" val="4040133250"/>
                    </a:ext>
                  </a:extLst>
                </a:gridCol>
              </a:tblGrid>
              <a:tr h="442943">
                <a:tc>
                  <a:txBody>
                    <a:bodyPr/>
                    <a:lstStyle/>
                    <a:p>
                      <a:pPr>
                        <a:buNone/>
                      </a:pPr>
                      <a:r>
                        <a:rPr lang="en-US" sz="1600" b="1">
                          <a:latin typeface="Arial" panose="020B0604020202020204" pitchFamily="34" charset="0"/>
                          <a:cs typeface="Arial" panose="020B0604020202020204" pitchFamily="34" charset="0"/>
                        </a:rPr>
                        <a:t>Termin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1">
                          <a:latin typeface="Arial" panose="020B0604020202020204" pitchFamily="34" charset="0"/>
                          <a:cs typeface="Arial" panose="020B0604020202020204" pitchFamily="34" charset="0"/>
                        </a:rPr>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0084269"/>
                  </a:ext>
                </a:extLst>
              </a:tr>
              <a:tr h="442943">
                <a:tc>
                  <a:txBody>
                    <a:bodyPr/>
                    <a:lstStyle/>
                    <a:p>
                      <a:pPr>
                        <a:buNone/>
                      </a:pPr>
                      <a:r>
                        <a:rPr lang="en-US" sz="1600" b="1">
                          <a:latin typeface="Arial" panose="020B0604020202020204" pitchFamily="34" charset="0"/>
                          <a:cs typeface="Arial" panose="020B0604020202020204" pitchFamily="34" charset="0"/>
                        </a:rPr>
                        <a:t>#PCDATA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a:latin typeface="Arial" panose="020B0604020202020204" pitchFamily="34" charset="0"/>
                          <a:cs typeface="Arial" panose="020B0604020202020204" pitchFamily="34" charset="0"/>
                        </a:rPr>
                        <a:t>Mətn ola bilər (rəqəm də daxil)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0304126"/>
                  </a:ext>
                </a:extLst>
              </a:tr>
              <a:tr h="442943">
                <a:tc>
                  <a:txBody>
                    <a:bodyPr/>
                    <a:lstStyle/>
                    <a:p>
                      <a:pPr>
                        <a:buNone/>
                      </a:pPr>
                      <a:r>
                        <a:rPr lang="en-US" sz="1600" b="1">
                          <a:latin typeface="Arial" panose="020B0604020202020204" pitchFamily="34" charset="0"/>
                          <a:cs typeface="Arial" panose="020B0604020202020204" pitchFamily="34" charset="0"/>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a:latin typeface="Arial" panose="020B0604020202020204" pitchFamily="34" charset="0"/>
                          <a:cs typeface="Arial" panose="020B0604020202020204" pitchFamily="34" charset="0"/>
                        </a:rPr>
                        <a:t>Boş element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9678126"/>
                  </a:ext>
                </a:extLst>
              </a:tr>
              <a:tr h="442943">
                <a:tc>
                  <a:txBody>
                    <a:bodyPr/>
                    <a:lstStyle/>
                    <a:p>
                      <a:pPr>
                        <a:buNone/>
                      </a:pPr>
                      <a:r>
                        <a:rPr lang="en-US" sz="1600" b="1">
                          <a:latin typeface="Arial" panose="020B0604020202020204" pitchFamily="34" charset="0"/>
                          <a:cs typeface="Arial" panose="020B0604020202020204" pitchFamily="34" charset="0"/>
                        </a:rPr>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a:latin typeface="Arial" panose="020B0604020202020204" pitchFamily="34" charset="0"/>
                          <a:cs typeface="Arial" panose="020B0604020202020204" pitchFamily="34" charset="0"/>
                        </a:rPr>
                        <a:t>İstənilən element və ya mətn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3353130"/>
                  </a:ext>
                </a:extLst>
              </a:tr>
              <a:tr h="442943">
                <a:tc>
                  <a:txBody>
                    <a:bodyPr/>
                    <a:lstStyle/>
                    <a:p>
                      <a:pPr>
                        <a:buNone/>
                      </a:pPr>
                      <a:r>
                        <a:rPr lang="en-US" sz="1600" b="1">
                          <a:latin typeface="Arial" panose="020B0604020202020204" pitchFamily="34" charset="0"/>
                          <a:cs typeface="Arial" panose="020B0604020202020204" pitchFamily="34" charset="0"/>
                        </a:rPr>
                        <a:t>?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600" b="1">
                          <a:solidFill>
                            <a:srgbClr val="0070C0"/>
                          </a:solidFill>
                          <a:latin typeface="Arial" panose="020B0604020202020204" pitchFamily="34" charset="0"/>
                          <a:cs typeface="Arial" panose="020B0604020202020204" pitchFamily="34" charset="0"/>
                        </a:rPr>
                        <a:t>Cardinality</a:t>
                      </a:r>
                      <a:r>
                        <a:rPr lang="az-Latn-AZ" sz="1600" b="1">
                          <a:solidFill>
                            <a:srgbClr val="0070C0"/>
                          </a:solidFill>
                          <a:latin typeface="Arial" panose="020B0604020202020204" pitchFamily="34" charset="0"/>
                          <a:cs typeface="Arial" panose="020B0604020202020204" pitchFamily="34" charset="0"/>
                        </a:rPr>
                        <a:t> - </a:t>
                      </a:r>
                      <a:r>
                        <a:rPr lang="az-Latn-AZ" sz="1600" b="0">
                          <a:solidFill>
                            <a:schemeClr val="tx1"/>
                          </a:solidFill>
                          <a:latin typeface="Arial" panose="020B0604020202020204" pitchFamily="34" charset="0"/>
                          <a:cs typeface="Arial" panose="020B0604020202020204" pitchFamily="34" charset="0"/>
                        </a:rPr>
                        <a:t>say / mövcudluq qaydası</a:t>
                      </a:r>
                      <a:r>
                        <a:rPr lang="en-US" sz="1600" b="0">
                          <a:solidFill>
                            <a:schemeClr val="tx1"/>
                          </a:solidFill>
                          <a:latin typeface="Arial" panose="020B0604020202020204" pitchFamily="34" charset="0"/>
                          <a:cs typeface="Arial" panose="020B0604020202020204" pitchFamily="34" charset="0"/>
                        </a:rPr>
                        <a:t> </a:t>
                      </a:r>
                      <a:r>
                        <a:rPr lang="en-US" sz="1600">
                          <a:solidFill>
                            <a:schemeClr val="tx1"/>
                          </a:solidFill>
                          <a:latin typeface="Arial" panose="020B0604020202020204" pitchFamily="34" charset="0"/>
                          <a:cs typeface="Arial" panose="020B0604020202020204" pitchFamily="34" charset="0"/>
                        </a:rPr>
                        <a:t>(</a:t>
                      </a:r>
                      <a:r>
                        <a:rPr lang="az-Latn-AZ"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0-1, </a:t>
                      </a:r>
                      <a:r>
                        <a:rPr lang="az-Latn-AZ"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1 və daha çox, </a:t>
                      </a:r>
                      <a:r>
                        <a:rPr lang="az-Latn-AZ"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0 və daha çox</a:t>
                      </a:r>
                      <a:r>
                        <a:rPr lang="az-Latn-AZ" sz="1600">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7401134"/>
                  </a:ext>
                </a:extLst>
              </a:tr>
            </a:tbl>
          </a:graphicData>
        </a:graphic>
      </p:graphicFrame>
    </p:spTree>
    <p:extLst>
      <p:ext uri="{BB962C8B-B14F-4D97-AF65-F5344CB8AC3E}">
        <p14:creationId xmlns:p14="http://schemas.microsoft.com/office/powerpoint/2010/main" val="3245359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67438-3C3A-11C8-E540-9ABC3323F30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4CDE0A5-D27A-875B-5901-E545F352628B}"/>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521179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D170A-5FCB-EFA8-5DDB-DE0636B7530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6D61806-728C-43D7-833D-47E8A02AF8D5}"/>
              </a:ext>
            </a:extLst>
          </p:cNvPr>
          <p:cNvSpPr txBox="1"/>
          <p:nvPr/>
        </p:nvSpPr>
        <p:spPr>
          <a:xfrm>
            <a:off x="203200" y="244826"/>
            <a:ext cx="11822545" cy="6178871"/>
          </a:xfrm>
          <a:prstGeom prst="rect">
            <a:avLst/>
          </a:prstGeom>
          <a:noFill/>
        </p:spPr>
        <p:txBody>
          <a:bodyPr wrap="square">
            <a:spAutoFit/>
          </a:bodyPr>
          <a:lstStyle/>
          <a:p>
            <a:r>
              <a:rPr lang="en-US" sz="1600" b="1">
                <a:solidFill>
                  <a:srgbClr val="FF0000"/>
                </a:solidFill>
                <a:latin typeface="-apple-system"/>
              </a:rPr>
              <a:t>XML harada istifadə olunur</a:t>
            </a:r>
            <a:r>
              <a:rPr lang="az-Latn-AZ" sz="1600">
                <a:latin typeface="-apple-system"/>
              </a:rPr>
              <a:t>:</a:t>
            </a:r>
          </a:p>
          <a:p>
            <a:endParaRPr lang="az-Latn-AZ" sz="1600">
              <a:latin typeface="-apple-system"/>
            </a:endParaRPr>
          </a:p>
          <a:p>
            <a:pPr marL="742950" lvl="1" indent="-285750">
              <a:buFont typeface="Arial" panose="020B0604020202020204" pitchFamily="34" charset="0"/>
              <a:buChar char="•"/>
            </a:pPr>
            <a:r>
              <a:rPr lang="en-US" sz="1600" b="1"/>
              <a:t>SOAP API</a:t>
            </a:r>
            <a:r>
              <a:rPr lang="az-Latn-AZ" sz="1600" b="1"/>
              <a:t> </a:t>
            </a:r>
            <a:r>
              <a:rPr lang="en-US" sz="1600" b="1"/>
              <a:t>-lər </a:t>
            </a:r>
            <a:r>
              <a:rPr lang="en-US" sz="1600">
                <a:solidFill>
                  <a:srgbClr val="FF0000"/>
                </a:solidFill>
              </a:rPr>
              <a:t>→</a:t>
            </a:r>
            <a:r>
              <a:rPr lang="en-US" sz="1600"/>
              <a:t> web servislər arasında məlumat mübadiləsi üçün XML əsaslı protokol</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a:t>RSS</a:t>
            </a:r>
            <a:r>
              <a:rPr lang="en-US" sz="1600"/>
              <a:t> </a:t>
            </a:r>
            <a:r>
              <a:rPr lang="en-US" sz="1600">
                <a:solidFill>
                  <a:srgbClr val="FF0000"/>
                </a:solidFill>
              </a:rPr>
              <a:t>→</a:t>
            </a:r>
            <a:r>
              <a:rPr lang="en-US" sz="1600"/>
              <a:t> saytların xəbər lentləri XML formatında yayımlanır</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a:t>SVG</a:t>
            </a:r>
            <a:r>
              <a:rPr lang="en-US" sz="1600"/>
              <a:t> </a:t>
            </a:r>
            <a:r>
              <a:rPr lang="en-US" sz="1600">
                <a:solidFill>
                  <a:srgbClr val="FF0000"/>
                </a:solidFill>
              </a:rPr>
              <a:t>→</a:t>
            </a:r>
            <a:r>
              <a:rPr lang="en-US" sz="1600"/>
              <a:t> XML əsaslı vektor qrafik formatı (şəkillər, ikonlar)</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a:t>Konfiqurasiya faylları </a:t>
            </a:r>
            <a:r>
              <a:rPr lang="en-US" sz="1600">
                <a:solidFill>
                  <a:srgbClr val="FF0000"/>
                </a:solidFill>
              </a:rPr>
              <a:t>→</a:t>
            </a:r>
            <a:r>
              <a:rPr lang="en-US" sz="1600"/>
              <a:t> məsələn Android-də </a:t>
            </a:r>
            <a:r>
              <a:rPr lang="en-US" sz="1600" b="1"/>
              <a:t>AndroidManifest.xml </a:t>
            </a:r>
            <a:r>
              <a:rPr lang="en-US" sz="1600"/>
              <a:t>və ya </a:t>
            </a:r>
            <a:r>
              <a:rPr lang="en-US" sz="1600" b="1"/>
              <a:t>res</a:t>
            </a:r>
            <a:r>
              <a:rPr lang="en-US" sz="1600" b="1">
                <a:solidFill>
                  <a:schemeClr val="accent2"/>
                </a:solidFill>
              </a:rPr>
              <a:t>/</a:t>
            </a:r>
            <a:r>
              <a:rPr lang="en-US" sz="1600" b="1"/>
              <a:t>layout</a:t>
            </a:r>
            <a:r>
              <a:rPr lang="en-US" sz="1600" b="1">
                <a:solidFill>
                  <a:schemeClr val="accent2"/>
                </a:solidFill>
              </a:rPr>
              <a:t>/</a:t>
            </a:r>
            <a:r>
              <a:rPr lang="en-US" sz="1600" b="1"/>
              <a:t>activity_main.xml </a:t>
            </a:r>
            <a:r>
              <a:rPr lang="en-US" sz="1600"/>
              <a:t>faylları</a:t>
            </a:r>
          </a:p>
          <a:p>
            <a:pPr marL="742950" lvl="1" indent="-285750">
              <a:buFont typeface="Arial" panose="020B0604020202020204" pitchFamily="34" charset="0"/>
              <a:buChar char="•"/>
            </a:pPr>
            <a:endParaRPr lang="en-US" sz="1600"/>
          </a:p>
          <a:p>
            <a:pPr marL="742950" lvl="1" indent="-285750">
              <a:buFont typeface="Arial" panose="020B0604020202020204" pitchFamily="34" charset="0"/>
              <a:buChar char="•"/>
            </a:pPr>
            <a:r>
              <a:rPr lang="en-US" sz="1600" b="1"/>
              <a:t>Verilənlər bazaları ilə mübadilə </a:t>
            </a:r>
            <a:r>
              <a:rPr lang="en-US" sz="1600">
                <a:solidFill>
                  <a:srgbClr val="FF0000"/>
                </a:solidFill>
              </a:rPr>
              <a:t>→</a:t>
            </a:r>
            <a:r>
              <a:rPr lang="en-US" sz="1600"/>
              <a:t> köhnə sistemlərdə data </a:t>
            </a:r>
            <a:r>
              <a:rPr lang="en-US" sz="1600" b="1"/>
              <a:t>export/import </a:t>
            </a:r>
            <a:r>
              <a:rPr lang="en-US" sz="1600"/>
              <a:t>üçün çox istifadə olunurdu (məsələn </a:t>
            </a:r>
            <a:r>
              <a:rPr lang="en-US" sz="1600" b="1"/>
              <a:t>data.xml </a:t>
            </a:r>
            <a:r>
              <a:rPr lang="en-US" sz="1600"/>
              <a:t>→ DB</a:t>
            </a:r>
            <a:r>
              <a:rPr lang="az-Latn-AZ" sz="1600"/>
              <a:t> </a:t>
            </a:r>
            <a:r>
              <a:rPr lang="en-US" sz="1600"/>
              <a:t>-yə import)</a:t>
            </a:r>
            <a:endParaRPr lang="az-Latn-AZ" sz="1600"/>
          </a:p>
          <a:p>
            <a:endParaRPr lang="en-US" sz="1600"/>
          </a:p>
          <a:p>
            <a:endParaRPr lang="en-US" sz="1600"/>
          </a:p>
          <a:p>
            <a:endParaRPr lang="en-US" sz="1600"/>
          </a:p>
          <a:p>
            <a:r>
              <a:rPr lang="en-US" sz="1600" b="1">
                <a:solidFill>
                  <a:srgbClr val="FF0000"/>
                </a:solidFill>
              </a:rPr>
              <a:t>Məsləhətlər və Praktika</a:t>
            </a:r>
          </a:p>
          <a:p>
            <a:endParaRPr lang="en-US" sz="1600"/>
          </a:p>
          <a:p>
            <a:pPr marL="742950" lvl="1" indent="-285750">
              <a:lnSpc>
                <a:spcPct val="200000"/>
              </a:lnSpc>
              <a:buFont typeface="Arial" panose="020B0604020202020204" pitchFamily="34" charset="0"/>
              <a:buChar char="•"/>
            </a:pPr>
            <a:r>
              <a:rPr lang="en-US" sz="1600" b="1"/>
              <a:t>Alətlər</a:t>
            </a:r>
            <a:r>
              <a:rPr lang="en-US" sz="1600"/>
              <a:t>: VScode və ya XML Editor istifadə edin. Onlayn validatorlar (  w3schools.com/xml/xml_validator.asp  ) ilə yoxlayın.</a:t>
            </a:r>
          </a:p>
          <a:p>
            <a:pPr marL="742950" lvl="1" indent="-285750">
              <a:lnSpc>
                <a:spcPct val="200000"/>
              </a:lnSpc>
              <a:buFont typeface="Arial" panose="020B0604020202020204" pitchFamily="34" charset="0"/>
              <a:buChar char="•"/>
            </a:pPr>
            <a:r>
              <a:rPr lang="en-US" sz="1600" b="1"/>
              <a:t>Praktika</a:t>
            </a:r>
            <a:r>
              <a:rPr lang="en-US" sz="1600"/>
              <a:t>: Öz XML faylınızı yaradın – məsələn, dostlar siyahısı. Sonra brauzerdə açın.</a:t>
            </a:r>
          </a:p>
          <a:p>
            <a:pPr marL="742950" lvl="1" indent="-285750">
              <a:lnSpc>
                <a:spcPct val="200000"/>
              </a:lnSpc>
              <a:buFont typeface="Arial" panose="020B0604020202020204" pitchFamily="34" charset="0"/>
              <a:buChar char="•"/>
            </a:pPr>
            <a:r>
              <a:rPr lang="en-US" sz="1600" b="1"/>
              <a:t>Üstünlüklər</a:t>
            </a:r>
            <a:r>
              <a:rPr lang="en-US" sz="1600"/>
              <a:t>: Genişləndirilə bilər, strukturlaşdırılmış, etibarlı.</a:t>
            </a:r>
          </a:p>
          <a:p>
            <a:pPr marL="742950" lvl="1" indent="-285750">
              <a:lnSpc>
                <a:spcPct val="200000"/>
              </a:lnSpc>
              <a:buFont typeface="Arial" panose="020B0604020202020204" pitchFamily="34" charset="0"/>
              <a:buChar char="•"/>
            </a:pPr>
            <a:r>
              <a:rPr lang="en-US" sz="1600" b="1"/>
              <a:t>Zəifliklər</a:t>
            </a:r>
            <a:r>
              <a:rPr lang="en-US" sz="1600"/>
              <a:t>: Böyük fayllar yavaş ola bilər, JSON kimi alternativlər daha sadədir.</a:t>
            </a:r>
          </a:p>
        </p:txBody>
      </p:sp>
    </p:spTree>
    <p:extLst>
      <p:ext uri="{BB962C8B-B14F-4D97-AF65-F5344CB8AC3E}">
        <p14:creationId xmlns:p14="http://schemas.microsoft.com/office/powerpoint/2010/main" val="60134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ED757-E970-FE46-A11F-A0D302E5668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140A69B-CD93-1E29-278A-76DCBD178EEB}"/>
              </a:ext>
            </a:extLst>
          </p:cNvPr>
          <p:cNvSpPr txBox="1"/>
          <p:nvPr/>
        </p:nvSpPr>
        <p:spPr>
          <a:xfrm>
            <a:off x="203200" y="244826"/>
            <a:ext cx="11822545" cy="4031873"/>
          </a:xfrm>
          <a:prstGeom prst="rect">
            <a:avLst/>
          </a:prstGeom>
          <a:noFill/>
        </p:spPr>
        <p:txBody>
          <a:bodyPr wrap="square">
            <a:spAutoFit/>
          </a:bodyPr>
          <a:lstStyle/>
          <a:p>
            <a:r>
              <a:rPr lang="en-US" sz="1600" b="1">
                <a:latin typeface="-apple-system"/>
              </a:rPr>
              <a:t>XML</a:t>
            </a:r>
            <a:r>
              <a:rPr lang="en-US" sz="1600">
                <a:latin typeface="-apple-system"/>
              </a:rPr>
              <a:t> sadə qaydalara əsaslanır. Hər </a:t>
            </a:r>
            <a:r>
              <a:rPr lang="en-US" sz="1600" b="1">
                <a:latin typeface="-apple-system"/>
              </a:rPr>
              <a:t>XML</a:t>
            </a:r>
            <a:r>
              <a:rPr lang="en-US" sz="1600">
                <a:latin typeface="-apple-system"/>
              </a:rPr>
              <a:t> faylı </a:t>
            </a:r>
            <a:r>
              <a:rPr lang="en-US" sz="1600" b="1">
                <a:highlight>
                  <a:srgbClr val="FFFF00"/>
                </a:highlight>
                <a:latin typeface="-apple-system"/>
              </a:rPr>
              <a:t>mətn</a:t>
            </a:r>
            <a:r>
              <a:rPr lang="en-US" sz="1600">
                <a:latin typeface="-apple-system"/>
              </a:rPr>
              <a:t> faylıdır (</a:t>
            </a:r>
            <a:r>
              <a:rPr lang="az-Latn-AZ" sz="1600">
                <a:latin typeface="-apple-system"/>
              </a:rPr>
              <a:t> </a:t>
            </a:r>
            <a:r>
              <a:rPr lang="en-US" sz="1600" b="1">
                <a:solidFill>
                  <a:srgbClr val="00B050"/>
                </a:solidFill>
                <a:latin typeface="-apple-system"/>
              </a:rPr>
              <a:t>.xml </a:t>
            </a:r>
            <a:r>
              <a:rPr lang="en-US" sz="1600">
                <a:latin typeface="-apple-system"/>
              </a:rPr>
              <a:t>uzantısı ilə</a:t>
            </a:r>
            <a:r>
              <a:rPr lang="az-Latn-AZ" sz="1600">
                <a:latin typeface="-apple-system"/>
              </a:rPr>
              <a:t> </a:t>
            </a:r>
            <a:r>
              <a:rPr lang="en-US" sz="1600">
                <a:latin typeface="-apple-system"/>
              </a:rPr>
              <a:t>) və etiketlərdən ibarətdir. Etiketlər </a:t>
            </a:r>
            <a:r>
              <a:rPr lang="en-US" sz="1600" b="1">
                <a:solidFill>
                  <a:srgbClr val="FF0000"/>
                </a:solidFill>
                <a:latin typeface="-apple-system"/>
              </a:rPr>
              <a:t>&lt;</a:t>
            </a:r>
            <a:r>
              <a:rPr lang="en-US" sz="1600">
                <a:latin typeface="-apple-system"/>
              </a:rPr>
              <a:t> və </a:t>
            </a:r>
            <a:r>
              <a:rPr lang="en-US" sz="1600" b="1">
                <a:solidFill>
                  <a:srgbClr val="FF0000"/>
                </a:solidFill>
                <a:latin typeface="-apple-system"/>
              </a:rPr>
              <a:t>&gt;</a:t>
            </a:r>
            <a:r>
              <a:rPr lang="en-US" sz="1600">
                <a:latin typeface="-apple-system"/>
              </a:rPr>
              <a:t> simvolları ilə açılır/bağlanır.</a:t>
            </a:r>
          </a:p>
          <a:p>
            <a:endParaRPr lang="en-US" sz="1600">
              <a:latin typeface="-apple-system"/>
            </a:endParaRPr>
          </a:p>
          <a:p>
            <a:r>
              <a:rPr lang="en-US" sz="1600" b="1">
                <a:latin typeface="-apple-system"/>
              </a:rPr>
              <a:t>Deklarasiya</a:t>
            </a:r>
            <a:r>
              <a:rPr lang="en-US" sz="1600">
                <a:latin typeface="-apple-system"/>
              </a:rPr>
              <a:t>: Hər XML faylı bu sətirlə başlaya bilər (vacib deyil, amma tövsiyə olunur):</a:t>
            </a:r>
            <a:r>
              <a:rPr lang="az-Latn-AZ" sz="1600">
                <a:latin typeface="-apple-system"/>
              </a:rPr>
              <a:t>  Bu, versiyanı (adətən 1.0) və kodlaşdırmanı göstərir.</a:t>
            </a:r>
          </a:p>
          <a:p>
            <a:endParaRPr lang="az-Latn-AZ" sz="1600">
              <a:latin typeface="-apple-system"/>
            </a:endParaRPr>
          </a:p>
          <a:p>
            <a:endParaRPr lang="az-Latn-AZ" sz="1600"/>
          </a:p>
          <a:p>
            <a:endParaRPr lang="az-Latn-AZ" sz="1600"/>
          </a:p>
          <a:p>
            <a:endParaRPr lang="az-Latn-AZ" sz="1600"/>
          </a:p>
          <a:p>
            <a:endParaRPr lang="az-Latn-AZ" sz="1600"/>
          </a:p>
          <a:p>
            <a:endParaRPr lang="az-Latn-AZ" sz="1600"/>
          </a:p>
          <a:p>
            <a:pPr marL="285750" indent="-285750">
              <a:buFont typeface="Arial" panose="020B0604020202020204" pitchFamily="34" charset="0"/>
              <a:buChar char="•"/>
            </a:pPr>
            <a:r>
              <a:rPr lang="en-US" sz="1600"/>
              <a:t>Hər element açılış etiketi (</a:t>
            </a:r>
            <a:r>
              <a:rPr lang="en-US" sz="1600" b="1">
                <a:highlight>
                  <a:srgbClr val="FFFF00"/>
                </a:highlight>
              </a:rPr>
              <a:t>&lt;ad&gt;</a:t>
            </a:r>
            <a:r>
              <a:rPr lang="en-US" sz="1600"/>
              <a:t>) və bağlanış etiketi (</a:t>
            </a:r>
            <a:r>
              <a:rPr lang="en-US" sz="1600" b="1">
                <a:highlight>
                  <a:srgbClr val="FFFF00"/>
                </a:highlight>
              </a:rPr>
              <a:t>&lt;/ad&gt;</a:t>
            </a:r>
            <a:r>
              <a:rPr lang="en-US" sz="1600"/>
              <a:t>) ilə olur. İçində məlumat və ya alt elementlər ola bilər.</a:t>
            </a:r>
            <a:endParaRPr lang="az-Latn-AZ" sz="1600"/>
          </a:p>
          <a:p>
            <a:endParaRPr lang="az-Latn-AZ" sz="1600"/>
          </a:p>
          <a:p>
            <a:pPr marL="285750" indent="-285750">
              <a:buFont typeface="Arial" panose="020B0604020202020204" pitchFamily="34" charset="0"/>
              <a:buChar char="•"/>
            </a:pPr>
            <a:r>
              <a:rPr lang="en-US" sz="1600"/>
              <a:t>Atributlar: Elementlərə əlavə məlumat əlavə edir. Atributlar açılış etiketində olur</a:t>
            </a:r>
            <a:r>
              <a:rPr lang="az-Latn-AZ" sz="1600"/>
              <a:t>.</a:t>
            </a:r>
          </a:p>
          <a:p>
            <a:r>
              <a:rPr lang="az-Latn-AZ" sz="1600"/>
              <a:t>      M</a:t>
            </a:r>
            <a:r>
              <a:rPr lang="en-US" sz="1600"/>
              <a:t>əsələn: </a:t>
            </a:r>
            <a:r>
              <a:rPr lang="en-US" sz="1600" b="1">
                <a:solidFill>
                  <a:schemeClr val="accent2"/>
                </a:solidFill>
              </a:rPr>
              <a:t>&lt;kitab </a:t>
            </a:r>
            <a:r>
              <a:rPr lang="en-US" sz="1600" b="1">
                <a:solidFill>
                  <a:srgbClr val="7030A0"/>
                </a:solidFill>
              </a:rPr>
              <a:t>muellif</a:t>
            </a:r>
            <a:r>
              <a:rPr lang="en-US" sz="1600" b="1"/>
              <a:t>=</a:t>
            </a:r>
            <a:r>
              <a:rPr lang="en-US" sz="1600" b="1">
                <a:solidFill>
                  <a:srgbClr val="7030A0"/>
                </a:solidFill>
              </a:rPr>
              <a:t>"</a:t>
            </a:r>
            <a:r>
              <a:rPr lang="en-US" sz="1600" b="1"/>
              <a:t>J.K. Rowling</a:t>
            </a:r>
            <a:r>
              <a:rPr lang="en-US" sz="1600" b="1">
                <a:solidFill>
                  <a:srgbClr val="7030A0"/>
                </a:solidFill>
              </a:rPr>
              <a:t>"</a:t>
            </a:r>
            <a:r>
              <a:rPr lang="en-US" sz="1600" b="1"/>
              <a:t>&gt;Harry Potter</a:t>
            </a:r>
            <a:r>
              <a:rPr lang="en-US" sz="1600" b="1">
                <a:solidFill>
                  <a:schemeClr val="accent2"/>
                </a:solidFill>
              </a:rPr>
              <a:t>&lt;/kitab&gt;</a:t>
            </a:r>
            <a:r>
              <a:rPr lang="en-US" sz="1600"/>
              <a:t> Atributlar </a:t>
            </a:r>
            <a:r>
              <a:rPr lang="en-US" sz="1600" b="1">
                <a:solidFill>
                  <a:srgbClr val="FF0000"/>
                </a:solidFill>
              </a:rPr>
              <a:t>" " </a:t>
            </a:r>
            <a:r>
              <a:rPr lang="en-US" sz="1600"/>
              <a:t>içində olmalıdır.</a:t>
            </a:r>
            <a:endParaRPr lang="az-Latn-AZ" sz="1600"/>
          </a:p>
          <a:p>
            <a:endParaRPr lang="az-Latn-AZ" sz="1600"/>
          </a:p>
          <a:p>
            <a:endParaRPr lang="en-US" sz="1600"/>
          </a:p>
        </p:txBody>
      </p:sp>
      <p:pic>
        <p:nvPicPr>
          <p:cNvPr id="3" name="Picture 2">
            <a:extLst>
              <a:ext uri="{FF2B5EF4-FFF2-40B4-BE49-F238E27FC236}">
                <a16:creationId xmlns:a16="http://schemas.microsoft.com/office/drawing/2014/main" id="{5D9295AE-09B2-34CC-8E33-41C4DD62DF11}"/>
              </a:ext>
            </a:extLst>
          </p:cNvPr>
          <p:cNvPicPr>
            <a:picLocks noChangeAspect="1"/>
          </p:cNvPicPr>
          <p:nvPr/>
        </p:nvPicPr>
        <p:blipFill>
          <a:blip r:embed="rId2"/>
          <a:stretch>
            <a:fillRect/>
          </a:stretch>
        </p:blipFill>
        <p:spPr>
          <a:xfrm>
            <a:off x="0" y="1396061"/>
            <a:ext cx="3781953" cy="495369"/>
          </a:xfrm>
          <a:prstGeom prst="rect">
            <a:avLst/>
          </a:prstGeom>
        </p:spPr>
      </p:pic>
    </p:spTree>
    <p:extLst>
      <p:ext uri="{BB962C8B-B14F-4D97-AF65-F5344CB8AC3E}">
        <p14:creationId xmlns:p14="http://schemas.microsoft.com/office/powerpoint/2010/main" val="2146720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61FC9-5831-A21E-7C24-A137DC03C85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7F72FA-BAFE-9E41-5009-89784F69A840}"/>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70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BA07-8D7A-07EA-DFFA-BFD770FE36D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371F8E1-1B94-86D1-BE79-02C6E2B84297}"/>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627095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75234-FE0F-1CCF-152E-E60572C193D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820E361-3926-9AA5-BF15-8916D46824B5}"/>
              </a:ext>
            </a:extLst>
          </p:cNvPr>
          <p:cNvSpPr txBox="1"/>
          <p:nvPr/>
        </p:nvSpPr>
        <p:spPr>
          <a:xfrm>
            <a:off x="203200" y="244826"/>
            <a:ext cx="11822545" cy="6601807"/>
          </a:xfrm>
          <a:prstGeom prst="rect">
            <a:avLst/>
          </a:prstGeom>
          <a:noFill/>
        </p:spPr>
        <p:txBody>
          <a:bodyPr wrap="square">
            <a:spAutoFit/>
          </a:bodyPr>
          <a:lstStyle/>
          <a:p>
            <a:r>
              <a:rPr lang="en-US" b="1">
                <a:solidFill>
                  <a:srgbClr val="FF0000"/>
                </a:solidFill>
                <a:latin typeface="-apple-system"/>
              </a:rPr>
              <a:t>XML ilə İşləmə: Parsing</a:t>
            </a:r>
            <a:endParaRPr lang="az-Latn-AZ" b="1">
              <a:solidFill>
                <a:srgbClr val="FF0000"/>
              </a:solidFill>
              <a:latin typeface="-apple-system"/>
            </a:endParaRPr>
          </a:p>
          <a:p>
            <a:endParaRPr lang="az-Latn-AZ">
              <a:latin typeface="-apple-system"/>
            </a:endParaRPr>
          </a:p>
          <a:p>
            <a:pPr marL="285750" indent="-285750">
              <a:buFont typeface="Arial" panose="020B0604020202020204" pitchFamily="34" charset="0"/>
              <a:buChar char="•"/>
            </a:pPr>
            <a:r>
              <a:rPr lang="en-US" b="1">
                <a:solidFill>
                  <a:srgbClr val="0070C0"/>
                </a:solidFill>
                <a:latin typeface="-apple-system"/>
              </a:rPr>
              <a:t>Parsing</a:t>
            </a:r>
            <a:r>
              <a:rPr lang="en-US">
                <a:latin typeface="-apple-system"/>
              </a:rPr>
              <a:t>: XML-i oxumaq və məlumat (elementlər, atributlar, məzmun) çıxarmaq</a:t>
            </a:r>
            <a:r>
              <a:rPr lang="az-Latn-AZ">
                <a:latin typeface="-apple-system"/>
              </a:rPr>
              <a:t> mənasına gəlir.</a:t>
            </a:r>
            <a:r>
              <a:rPr lang="en-US">
                <a:latin typeface="-apple-system"/>
              </a:rPr>
              <a:t> Proqram dillərində (PHP, Java) xüsusi kitabxanalar var. Məsələn, PHP-də </a:t>
            </a:r>
            <a:r>
              <a:rPr lang="en-US" b="1">
                <a:solidFill>
                  <a:srgbClr val="00B050"/>
                </a:solidFill>
                <a:latin typeface="-apple-system"/>
              </a:rPr>
              <a:t>SimpleXML</a:t>
            </a:r>
            <a:r>
              <a:rPr lang="en-US">
                <a:latin typeface="-apple-system"/>
              </a:rPr>
              <a:t> və ya </a:t>
            </a:r>
            <a:r>
              <a:rPr lang="en-US" b="1">
                <a:solidFill>
                  <a:srgbClr val="00B050"/>
                </a:solidFill>
                <a:latin typeface="-apple-system"/>
              </a:rPr>
              <a:t>DOM</a:t>
            </a:r>
            <a:r>
              <a:rPr lang="en-US">
                <a:latin typeface="-apple-system"/>
              </a:rPr>
              <a:t> istifadə </a:t>
            </a:r>
            <a:r>
              <a:rPr lang="az-Latn-AZ">
                <a:latin typeface="-apple-system"/>
              </a:rPr>
              <a:t>etmək olar</a:t>
            </a:r>
            <a:r>
              <a:rPr lang="en-US">
                <a:latin typeface="-apple-system"/>
              </a:rPr>
              <a:t>. Yəni kompüter </a:t>
            </a:r>
            <a:r>
              <a:rPr lang="en-US" b="1">
                <a:latin typeface="-apple-system"/>
              </a:rPr>
              <a:t>XML</a:t>
            </a:r>
            <a:r>
              <a:rPr lang="en-US">
                <a:latin typeface="-apple-system"/>
              </a:rPr>
              <a:t> faylını sadəcə “</a:t>
            </a:r>
            <a:r>
              <a:rPr lang="en-US" b="1">
                <a:latin typeface="-apple-system"/>
              </a:rPr>
              <a:t>mətn</a:t>
            </a:r>
            <a:r>
              <a:rPr lang="en-US">
                <a:latin typeface="-apple-system"/>
              </a:rPr>
              <a:t>” kimi yox, strukturlaşdırılmış məlumat kimi başa düşür.</a:t>
            </a:r>
            <a:endParaRPr lang="az-Latn-AZ">
              <a:latin typeface="-apple-system"/>
            </a:endParaRPr>
          </a:p>
          <a:p>
            <a:endParaRPr lang="az-Latn-AZ">
              <a:latin typeface="-apple-system"/>
            </a:endParaRPr>
          </a:p>
          <a:p>
            <a:r>
              <a:rPr lang="en-US"/>
              <a:t>Məsələn, bu XML-i götürək:</a:t>
            </a:r>
          </a:p>
          <a:p>
            <a:endParaRPr lang="en-US"/>
          </a:p>
          <a:p>
            <a:endParaRPr lang="en-US"/>
          </a:p>
          <a:p>
            <a:endParaRPr lang="en-US"/>
          </a:p>
          <a:p>
            <a:endParaRPr lang="en-US"/>
          </a:p>
          <a:p>
            <a:endParaRPr lang="en-US"/>
          </a:p>
          <a:p>
            <a:endParaRPr lang="en-US"/>
          </a:p>
          <a:p>
            <a:endParaRPr lang="en-US"/>
          </a:p>
          <a:p>
            <a:r>
              <a:rPr lang="en-US"/>
              <a:t>Parsing nəticəsində proqram bu XML-i belə başa düşür:</a:t>
            </a:r>
          </a:p>
          <a:p>
            <a:pPr marL="742950" lvl="1" indent="-285750">
              <a:lnSpc>
                <a:spcPct val="150000"/>
              </a:lnSpc>
              <a:buFont typeface="Arial" panose="020B0604020202020204" pitchFamily="34" charset="0"/>
              <a:buChar char="•"/>
            </a:pPr>
            <a:r>
              <a:rPr lang="en-US" b="1"/>
              <a:t>Element</a:t>
            </a:r>
            <a:r>
              <a:rPr lang="en-US"/>
              <a:t>: kitab</a:t>
            </a:r>
          </a:p>
          <a:p>
            <a:pPr marL="742950" lvl="1" indent="-285750">
              <a:lnSpc>
                <a:spcPct val="150000"/>
              </a:lnSpc>
              <a:buFont typeface="Arial" panose="020B0604020202020204" pitchFamily="34" charset="0"/>
              <a:buChar char="•"/>
            </a:pPr>
            <a:r>
              <a:rPr lang="en-US" b="1"/>
              <a:t>Alt elementlər</a:t>
            </a:r>
            <a:r>
              <a:rPr lang="en-US"/>
              <a:t>:</a:t>
            </a:r>
          </a:p>
          <a:p>
            <a:pPr marL="1200150" lvl="2" indent="-285750">
              <a:lnSpc>
                <a:spcPct val="150000"/>
              </a:lnSpc>
              <a:buFont typeface="Wingdings" panose="05000000000000000000" pitchFamily="2" charset="2"/>
              <a:buChar char="q"/>
            </a:pPr>
            <a:r>
              <a:rPr lang="en-US"/>
              <a:t>ad = "Harry Potter"</a:t>
            </a:r>
          </a:p>
          <a:p>
            <a:pPr marL="1200150" lvl="2" indent="-285750">
              <a:lnSpc>
                <a:spcPct val="150000"/>
              </a:lnSpc>
              <a:buFont typeface="Wingdings" panose="05000000000000000000" pitchFamily="2" charset="2"/>
              <a:buChar char="q"/>
            </a:pPr>
            <a:r>
              <a:rPr lang="en-US"/>
              <a:t>muellif = "J.K. Rowling"</a:t>
            </a:r>
          </a:p>
          <a:p>
            <a:pPr marL="1200150" lvl="2" indent="-285750">
              <a:lnSpc>
                <a:spcPct val="150000"/>
              </a:lnSpc>
              <a:buFont typeface="Wingdings" panose="05000000000000000000" pitchFamily="2" charset="2"/>
              <a:buChar char="q"/>
            </a:pPr>
            <a:r>
              <a:rPr lang="en-US"/>
              <a:t>il = "1997“</a:t>
            </a:r>
          </a:p>
          <a:p>
            <a:endParaRPr lang="en-US"/>
          </a:p>
        </p:txBody>
      </p:sp>
      <p:pic>
        <p:nvPicPr>
          <p:cNvPr id="3" name="Picture 2">
            <a:extLst>
              <a:ext uri="{FF2B5EF4-FFF2-40B4-BE49-F238E27FC236}">
                <a16:creationId xmlns:a16="http://schemas.microsoft.com/office/drawing/2014/main" id="{61D826B9-20DE-55B3-940E-72CF44309E53}"/>
              </a:ext>
            </a:extLst>
          </p:cNvPr>
          <p:cNvPicPr>
            <a:picLocks noChangeAspect="1"/>
          </p:cNvPicPr>
          <p:nvPr/>
        </p:nvPicPr>
        <p:blipFill>
          <a:blip r:embed="rId2"/>
          <a:stretch>
            <a:fillRect/>
          </a:stretch>
        </p:blipFill>
        <p:spPr>
          <a:xfrm>
            <a:off x="0" y="2360231"/>
            <a:ext cx="2657846" cy="1343212"/>
          </a:xfrm>
          <a:prstGeom prst="rect">
            <a:avLst/>
          </a:prstGeom>
        </p:spPr>
      </p:pic>
    </p:spTree>
    <p:extLst>
      <p:ext uri="{BB962C8B-B14F-4D97-AF65-F5344CB8AC3E}">
        <p14:creationId xmlns:p14="http://schemas.microsoft.com/office/powerpoint/2010/main" val="3782050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3C92C-13BF-C0FB-9685-B43420D9A4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4F14077-5C1B-B914-1007-6834D30EFB9D}"/>
              </a:ext>
            </a:extLst>
          </p:cNvPr>
          <p:cNvSpPr txBox="1"/>
          <p:nvPr/>
        </p:nvSpPr>
        <p:spPr>
          <a:xfrm>
            <a:off x="203200" y="244826"/>
            <a:ext cx="11822545" cy="5909310"/>
          </a:xfrm>
          <a:prstGeom prst="rect">
            <a:avLst/>
          </a:prstGeom>
          <a:noFill/>
        </p:spPr>
        <p:txBody>
          <a:bodyPr wrap="square">
            <a:spAutoFit/>
          </a:bodyPr>
          <a:lstStyle/>
          <a:p>
            <a:r>
              <a:rPr lang="en-US" sz="1200" b="1"/>
              <a:t>Parsing Növləri</a:t>
            </a:r>
            <a:r>
              <a:rPr lang="az-Latn-AZ" sz="1200" b="1"/>
              <a:t> </a:t>
            </a:r>
          </a:p>
          <a:p>
            <a:endParaRPr lang="az-Latn-AZ" sz="1200" b="1"/>
          </a:p>
          <a:p>
            <a:r>
              <a:rPr lang="en-US" sz="1200"/>
              <a:t>XML parsing üçün əsas iki yanaşma var:</a:t>
            </a:r>
          </a:p>
          <a:p>
            <a:endParaRPr lang="en-US" sz="1200"/>
          </a:p>
          <a:p>
            <a:r>
              <a:rPr lang="en-US" sz="1200"/>
              <a:t>1️⃣ </a:t>
            </a:r>
            <a:r>
              <a:rPr lang="en-US" sz="1200" b="1">
                <a:solidFill>
                  <a:srgbClr val="00B050"/>
                </a:solidFill>
              </a:rPr>
              <a:t>DOM (Document Object Model)</a:t>
            </a:r>
          </a:p>
          <a:p>
            <a:pPr marL="742950" lvl="1" indent="-285750">
              <a:buFont typeface="Arial" panose="020B0604020202020204" pitchFamily="34" charset="0"/>
              <a:buChar char="•"/>
            </a:pPr>
            <a:r>
              <a:rPr lang="en-US" sz="1200"/>
              <a:t>XML sənədini tam olaraq yaddaşa yükləyir.</a:t>
            </a:r>
          </a:p>
          <a:p>
            <a:pPr marL="742950" lvl="1" indent="-285750">
              <a:buFont typeface="Arial" panose="020B0604020202020204" pitchFamily="34" charset="0"/>
              <a:buChar char="•"/>
            </a:pPr>
            <a:r>
              <a:rPr lang="en-US" sz="1200"/>
              <a:t>Sənəd obyekt ağacına çevrilir (tree structure).</a:t>
            </a:r>
          </a:p>
          <a:p>
            <a:pPr marL="742950" lvl="1" indent="-285750">
              <a:buFont typeface="Arial" panose="020B0604020202020204" pitchFamily="34" charset="0"/>
              <a:buChar char="•"/>
            </a:pPr>
            <a:r>
              <a:rPr lang="en-US" sz="1200"/>
              <a:t>İstənilən elementə rahat çatmaq olur.</a:t>
            </a:r>
          </a:p>
          <a:p>
            <a:pPr marL="742950" lvl="1" indent="-285750">
              <a:buFont typeface="Arial" panose="020B0604020202020204" pitchFamily="34" charset="0"/>
              <a:buChar char="•"/>
            </a:pPr>
            <a:r>
              <a:rPr lang="en-US" sz="1200"/>
              <a:t>Amma böyük fayllarda RAM çox tutur.</a:t>
            </a:r>
          </a:p>
          <a:p>
            <a:endParaRPr lang="en-US" sz="1200"/>
          </a:p>
          <a:p>
            <a:r>
              <a:rPr lang="en-US" sz="1200"/>
              <a:t>✔ Üstünlükləri:</a:t>
            </a:r>
          </a:p>
          <a:p>
            <a:pPr marL="742950" lvl="1" indent="-285750">
              <a:buFont typeface="Arial" panose="020B0604020202020204" pitchFamily="34" charset="0"/>
              <a:buChar char="•"/>
            </a:pPr>
            <a:r>
              <a:rPr lang="en-US" sz="1200"/>
              <a:t>Elementləri rahat gəzə bilərsən.</a:t>
            </a:r>
          </a:p>
          <a:p>
            <a:pPr marL="742950" lvl="1" indent="-285750">
              <a:buFont typeface="Arial" panose="020B0604020202020204" pitchFamily="34" charset="0"/>
              <a:buChar char="•"/>
            </a:pPr>
            <a:r>
              <a:rPr lang="en-US" sz="1200"/>
              <a:t>Düzəliş edib yenidən saxlamaq mümkündür.</a:t>
            </a:r>
          </a:p>
          <a:p>
            <a:pPr marL="285750" indent="-285750">
              <a:buFont typeface="Arial" panose="020B0604020202020204" pitchFamily="34" charset="0"/>
              <a:buChar char="•"/>
            </a:pPr>
            <a:endParaRPr lang="en-US" sz="1200"/>
          </a:p>
          <a:p>
            <a:r>
              <a:rPr lang="en-US" sz="1200"/>
              <a:t>❌ Çatışmazlıqları:</a:t>
            </a:r>
          </a:p>
          <a:p>
            <a:pPr marL="742950" lvl="1" indent="-285750">
              <a:buFont typeface="Arial" panose="020B0604020202020204" pitchFamily="34" charset="0"/>
              <a:buChar char="•"/>
            </a:pPr>
            <a:r>
              <a:rPr lang="en-US" sz="1200"/>
              <a:t>Çox böyük XML faylları üçün yaddaş problemi yaradır.</a:t>
            </a:r>
            <a:endParaRPr lang="az-Latn-AZ" sz="1200"/>
          </a:p>
          <a:p>
            <a:pPr marL="742950" lvl="1" indent="-285750">
              <a:buFont typeface="Arial" panose="020B0604020202020204" pitchFamily="34" charset="0"/>
              <a:buChar char="•"/>
            </a:pPr>
            <a:endParaRPr lang="az-Latn-AZ" sz="1200"/>
          </a:p>
          <a:p>
            <a:pPr marL="92075" lvl="1"/>
            <a:endParaRPr lang="az-Latn-AZ" sz="1200"/>
          </a:p>
          <a:p>
            <a:pPr marL="92075" lvl="1"/>
            <a:r>
              <a:rPr lang="az-Latn-AZ" sz="1200" b="1"/>
              <a:t>PHP-də bunun üçün </a:t>
            </a:r>
            <a:r>
              <a:rPr lang="az-Latn-AZ" sz="1200" b="1">
                <a:solidFill>
                  <a:srgbClr val="FF0000"/>
                </a:solidFill>
              </a:rPr>
              <a:t>DOMDocument</a:t>
            </a:r>
            <a:r>
              <a:rPr lang="az-Latn-AZ" sz="1200" b="1"/>
              <a:t> sinfi var</a:t>
            </a:r>
            <a:r>
              <a:rPr lang="az-Latn-AZ" sz="1200"/>
              <a:t>.</a:t>
            </a:r>
            <a:endParaRPr lang="en-US" sz="1200"/>
          </a:p>
          <a:p>
            <a:pPr marL="92075" lvl="1"/>
            <a:endParaRPr lang="en-US" sz="1200"/>
          </a:p>
          <a:p>
            <a:pPr marL="92075" lvl="1"/>
            <a:endParaRPr lang="en-US" sz="1200"/>
          </a:p>
          <a:p>
            <a:pPr>
              <a:buNone/>
            </a:pPr>
            <a:r>
              <a:rPr lang="en-US" sz="1200" b="1">
                <a:latin typeface="Arial" panose="020B0604020202020204" pitchFamily="34" charset="0"/>
                <a:cs typeface="Arial" panose="020B0604020202020204" pitchFamily="34" charset="0"/>
              </a:rPr>
              <a:t>Bu kodda</a:t>
            </a:r>
            <a:r>
              <a:rPr lang="en-US" sz="1200">
                <a:latin typeface="Arial" panose="020B0604020202020204" pitchFamily="34" charset="0"/>
                <a:cs typeface="Arial" panose="020B0604020202020204" pitchFamily="34" charset="0"/>
              </a:rPr>
              <a:t>:</a:t>
            </a:r>
          </a:p>
          <a:p>
            <a:pPr indent="176213">
              <a:lnSpc>
                <a:spcPct val="150000"/>
              </a:lnSpc>
              <a:buFont typeface="Arial" panose="020B0604020202020204" pitchFamily="34" charset="0"/>
              <a:buChar char="•"/>
            </a:pPr>
            <a:r>
              <a:rPr lang="en-US" sz="1200" b="1">
                <a:latin typeface="Arial" panose="020B0604020202020204" pitchFamily="34" charset="0"/>
                <a:cs typeface="Arial" panose="020B0604020202020204" pitchFamily="34" charset="0"/>
              </a:rPr>
              <a:t>DOMDocument::load()</a:t>
            </a:r>
            <a:r>
              <a:rPr lang="en-US" sz="1200">
                <a:latin typeface="Arial" panose="020B0604020202020204" pitchFamily="34" charset="0"/>
                <a:cs typeface="Arial" panose="020B0604020202020204" pitchFamily="34" charset="0"/>
              </a:rPr>
              <a:t> → </a:t>
            </a:r>
            <a:r>
              <a:rPr lang="en-US" sz="1200" b="1">
                <a:latin typeface="Arial" panose="020B0604020202020204" pitchFamily="34" charset="0"/>
                <a:cs typeface="Arial" panose="020B0604020202020204" pitchFamily="34" charset="0"/>
              </a:rPr>
              <a:t>XML</a:t>
            </a:r>
            <a:r>
              <a:rPr lang="en-US" sz="1200">
                <a:latin typeface="Arial" panose="020B0604020202020204" pitchFamily="34" charset="0"/>
                <a:cs typeface="Arial" panose="020B0604020202020204" pitchFamily="34" charset="0"/>
              </a:rPr>
              <a:t> faylını </a:t>
            </a:r>
            <a:r>
              <a:rPr lang="en-US" sz="1200" b="1">
                <a:latin typeface="Arial" panose="020B0604020202020204" pitchFamily="34" charset="0"/>
                <a:cs typeface="Arial" panose="020B0604020202020204" pitchFamily="34" charset="0"/>
              </a:rPr>
              <a:t>RAM</a:t>
            </a:r>
            <a:r>
              <a:rPr lang="en-US" sz="1200">
                <a:latin typeface="Arial" panose="020B0604020202020204" pitchFamily="34" charset="0"/>
                <a:cs typeface="Arial" panose="020B0604020202020204" pitchFamily="34" charset="0"/>
              </a:rPr>
              <a:t> -a yükləyir.</a:t>
            </a:r>
          </a:p>
          <a:p>
            <a:pPr indent="176213">
              <a:lnSpc>
                <a:spcPct val="150000"/>
              </a:lnSpc>
              <a:buFont typeface="Arial" panose="020B0604020202020204" pitchFamily="34" charset="0"/>
              <a:buChar char="•"/>
            </a:pPr>
            <a:r>
              <a:rPr lang="en-US" sz="1200" b="1">
                <a:latin typeface="Arial" panose="020B0604020202020204" pitchFamily="34" charset="0"/>
                <a:cs typeface="Arial" panose="020B0604020202020204" pitchFamily="34" charset="0"/>
              </a:rPr>
              <a:t>getElementsByTagName("kitab") </a:t>
            </a:r>
            <a:r>
              <a:rPr lang="en-US" sz="1200">
                <a:latin typeface="Arial" panose="020B0604020202020204" pitchFamily="34" charset="0"/>
                <a:cs typeface="Arial" panose="020B0604020202020204" pitchFamily="34" charset="0"/>
              </a:rPr>
              <a:t>→ bütün </a:t>
            </a:r>
            <a:r>
              <a:rPr lang="en-US" sz="1200" b="1">
                <a:latin typeface="Arial" panose="020B0604020202020204" pitchFamily="34" charset="0"/>
                <a:cs typeface="Arial" panose="020B0604020202020204" pitchFamily="34" charset="0"/>
              </a:rPr>
              <a:t>&lt;kitab&gt; </a:t>
            </a:r>
            <a:r>
              <a:rPr lang="en-US" sz="1200">
                <a:latin typeface="Arial" panose="020B0604020202020204" pitchFamily="34" charset="0"/>
                <a:cs typeface="Arial" panose="020B0604020202020204" pitchFamily="34" charset="0"/>
              </a:rPr>
              <a:t>elementlərini gətirir.</a:t>
            </a:r>
          </a:p>
          <a:p>
            <a:pPr indent="176213">
              <a:lnSpc>
                <a:spcPct val="150000"/>
              </a:lnSpc>
              <a:buFont typeface="Arial" panose="020B0604020202020204" pitchFamily="34" charset="0"/>
              <a:buChar char="•"/>
            </a:pPr>
            <a:r>
              <a:rPr lang="en-US" sz="1200">
                <a:latin typeface="Arial" panose="020B0604020202020204" pitchFamily="34" charset="0"/>
                <a:cs typeface="Arial" panose="020B0604020202020204" pitchFamily="34" charset="0"/>
              </a:rPr>
              <a:t>Dövr ilə hər kitabı oxuyuruq, sonra içindəki </a:t>
            </a:r>
            <a:r>
              <a:rPr lang="en-US" sz="1200" b="1">
                <a:latin typeface="Arial" panose="020B0604020202020204" pitchFamily="34" charset="0"/>
                <a:cs typeface="Arial" panose="020B0604020202020204" pitchFamily="34" charset="0"/>
              </a:rPr>
              <a:t>&lt;ad&gt;</a:t>
            </a:r>
            <a:r>
              <a:rPr lang="en-US" sz="1200">
                <a:latin typeface="Arial" panose="020B0604020202020204" pitchFamily="34" charset="0"/>
                <a:cs typeface="Arial" panose="020B0604020202020204" pitchFamily="34" charset="0"/>
              </a:rPr>
              <a:t>-ı tapıb </a:t>
            </a:r>
            <a:r>
              <a:rPr lang="en-US" sz="1200" b="1">
                <a:latin typeface="Arial" panose="020B0604020202020204" pitchFamily="34" charset="0"/>
                <a:cs typeface="Arial" panose="020B0604020202020204" pitchFamily="34" charset="0"/>
              </a:rPr>
              <a:t>nodeValue</a:t>
            </a:r>
            <a:r>
              <a:rPr lang="en-US" sz="1200">
                <a:latin typeface="Arial" panose="020B0604020202020204" pitchFamily="34" charset="0"/>
                <a:cs typeface="Arial" panose="020B0604020202020204" pitchFamily="34" charset="0"/>
              </a:rPr>
              <a:t> ilə dəyərini götürürük.</a:t>
            </a:r>
          </a:p>
          <a:p>
            <a:pPr marL="92075" lvl="1"/>
            <a:endParaRPr lang="en-US" sz="1200"/>
          </a:p>
          <a:p>
            <a:pPr marL="92075" lvl="1"/>
            <a:endParaRPr lang="en-US" sz="1200"/>
          </a:p>
          <a:p>
            <a:pPr marL="92075" lvl="1"/>
            <a:r>
              <a:rPr lang="en-US" sz="1200" b="1"/>
              <a:t>CODE8</a:t>
            </a:r>
          </a:p>
          <a:p>
            <a:pPr marL="92075" lvl="1"/>
            <a:endParaRPr lang="en-US" sz="1200"/>
          </a:p>
          <a:p>
            <a:pPr marL="92075" lvl="1"/>
            <a:endParaRPr lang="az-Latn-AZ" sz="1200"/>
          </a:p>
        </p:txBody>
      </p:sp>
      <p:pic>
        <p:nvPicPr>
          <p:cNvPr id="5" name="Picture 4">
            <a:extLst>
              <a:ext uri="{FF2B5EF4-FFF2-40B4-BE49-F238E27FC236}">
                <a16:creationId xmlns:a16="http://schemas.microsoft.com/office/drawing/2014/main" id="{A050F888-CD21-5704-8A38-FB4FACF12B02}"/>
              </a:ext>
            </a:extLst>
          </p:cNvPr>
          <p:cNvPicPr>
            <a:picLocks noChangeAspect="1"/>
          </p:cNvPicPr>
          <p:nvPr/>
        </p:nvPicPr>
        <p:blipFill>
          <a:blip r:embed="rId2"/>
          <a:stretch>
            <a:fillRect/>
          </a:stretch>
        </p:blipFill>
        <p:spPr>
          <a:xfrm>
            <a:off x="4569600" y="16828"/>
            <a:ext cx="7622400" cy="2704723"/>
          </a:xfrm>
          <a:prstGeom prst="rect">
            <a:avLst/>
          </a:prstGeom>
        </p:spPr>
      </p:pic>
    </p:spTree>
    <p:extLst>
      <p:ext uri="{BB962C8B-B14F-4D97-AF65-F5344CB8AC3E}">
        <p14:creationId xmlns:p14="http://schemas.microsoft.com/office/powerpoint/2010/main" val="3338939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ECD26-FCAA-2B6E-3FA4-82831D0BD37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4C55A5B-17FB-D298-9271-A2477ABF6C75}"/>
              </a:ext>
            </a:extLst>
          </p:cNvPr>
          <p:cNvSpPr txBox="1"/>
          <p:nvPr/>
        </p:nvSpPr>
        <p:spPr>
          <a:xfrm>
            <a:off x="203200" y="244826"/>
            <a:ext cx="11822545" cy="4801314"/>
          </a:xfrm>
          <a:prstGeom prst="rect">
            <a:avLst/>
          </a:prstGeom>
          <a:noFill/>
        </p:spPr>
        <p:txBody>
          <a:bodyPr wrap="square">
            <a:spAutoFit/>
          </a:bodyPr>
          <a:lstStyle/>
          <a:p>
            <a:r>
              <a:rPr lang="en-US">
                <a:latin typeface="-apple-system"/>
              </a:rPr>
              <a:t>Əgər sadə və qısa üsul istəyirsənsə, </a:t>
            </a:r>
            <a:r>
              <a:rPr lang="en-US" b="1">
                <a:solidFill>
                  <a:srgbClr val="FF0000"/>
                </a:solidFill>
                <a:latin typeface="-apple-system"/>
              </a:rPr>
              <a:t>SimpleXML</a:t>
            </a:r>
            <a:r>
              <a:rPr lang="en-US">
                <a:latin typeface="-apple-system"/>
              </a:rPr>
              <a:t> ilə daha asan yazmaq olar:</a:t>
            </a: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r>
              <a:rPr lang="en-US"/>
              <a:t>Bu, DOM-dan fərqli olaraq daha "user-friendly"dir, amma DOM daha çox nəzarət imkanı verir.</a:t>
            </a:r>
          </a:p>
          <a:p>
            <a:endParaRPr lang="en-US"/>
          </a:p>
          <a:p>
            <a:endParaRPr lang="en-US"/>
          </a:p>
          <a:p>
            <a:r>
              <a:rPr lang="en-US"/>
              <a:t>CODE9</a:t>
            </a:r>
          </a:p>
        </p:txBody>
      </p:sp>
      <p:pic>
        <p:nvPicPr>
          <p:cNvPr id="3" name="Picture 2">
            <a:extLst>
              <a:ext uri="{FF2B5EF4-FFF2-40B4-BE49-F238E27FC236}">
                <a16:creationId xmlns:a16="http://schemas.microsoft.com/office/drawing/2014/main" id="{EE839D2D-BCD9-5C2B-1576-FB8AC13C6488}"/>
              </a:ext>
            </a:extLst>
          </p:cNvPr>
          <p:cNvPicPr>
            <a:picLocks noChangeAspect="1"/>
          </p:cNvPicPr>
          <p:nvPr/>
        </p:nvPicPr>
        <p:blipFill>
          <a:blip r:embed="rId2"/>
          <a:stretch>
            <a:fillRect/>
          </a:stretch>
        </p:blipFill>
        <p:spPr>
          <a:xfrm>
            <a:off x="0" y="816756"/>
            <a:ext cx="11726912" cy="2676899"/>
          </a:xfrm>
          <a:prstGeom prst="rect">
            <a:avLst/>
          </a:prstGeom>
        </p:spPr>
      </p:pic>
    </p:spTree>
    <p:extLst>
      <p:ext uri="{BB962C8B-B14F-4D97-AF65-F5344CB8AC3E}">
        <p14:creationId xmlns:p14="http://schemas.microsoft.com/office/powerpoint/2010/main" val="3611885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BD399-EA9E-39F7-8B4F-022CF3E1FB2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073EFC2-1F90-719A-9819-648A6DE38C2E}"/>
              </a:ext>
            </a:extLst>
          </p:cNvPr>
          <p:cNvSpPr txBox="1"/>
          <p:nvPr/>
        </p:nvSpPr>
        <p:spPr>
          <a:xfrm>
            <a:off x="83128" y="244826"/>
            <a:ext cx="7684654" cy="3508653"/>
          </a:xfrm>
          <a:prstGeom prst="rect">
            <a:avLst/>
          </a:prstGeom>
          <a:noFill/>
        </p:spPr>
        <p:txBody>
          <a:bodyPr wrap="square">
            <a:spAutoFit/>
          </a:bodyPr>
          <a:lstStyle/>
          <a:p>
            <a:r>
              <a:rPr lang="en-US" sz="1200">
                <a:latin typeface="-apple-system"/>
              </a:rPr>
              <a:t>SAX tipli parsing</a:t>
            </a:r>
            <a:r>
              <a:rPr lang="az-Latn-AZ" sz="1200">
                <a:latin typeface="-apple-system"/>
              </a:rPr>
              <a:t>:  PHP-də də </a:t>
            </a:r>
            <a:r>
              <a:rPr lang="az-Latn-AZ" sz="1200" b="1">
                <a:solidFill>
                  <a:srgbClr val="FF0000"/>
                </a:solidFill>
                <a:latin typeface="-apple-system"/>
              </a:rPr>
              <a:t>SAX</a:t>
            </a:r>
            <a:r>
              <a:rPr lang="az-Latn-AZ" sz="1200">
                <a:latin typeface="-apple-system"/>
              </a:rPr>
              <a:t> tipli parsing etmək mümkündür, amma birbaşa “SAX” adında API yoxdur. Onun əvəzinə Expat əsaslı </a:t>
            </a:r>
            <a:r>
              <a:rPr lang="az-Latn-AZ" sz="1200" b="1">
                <a:solidFill>
                  <a:srgbClr val="FF0000"/>
                </a:solidFill>
                <a:latin typeface="-apple-system"/>
              </a:rPr>
              <a:t>xml_parser </a:t>
            </a:r>
            <a:r>
              <a:rPr lang="az-Latn-AZ" sz="1200">
                <a:latin typeface="-apple-system"/>
              </a:rPr>
              <a:t>funksiyaları istifadə olunur. Bu, event-based parser-dir və SAX prinsipi ilə işləyir: sənəd sətir-sətir oxunur, müəyyən hadisələr baş verəndə callback funksiyalar çağırılır.</a:t>
            </a:r>
            <a:endParaRPr lang="en-US" sz="1200">
              <a:latin typeface="-apple-system"/>
            </a:endParaRPr>
          </a:p>
          <a:p>
            <a:endParaRPr lang="en-US" sz="1200">
              <a:latin typeface="-apple-system"/>
            </a:endParaRPr>
          </a:p>
          <a:p>
            <a:endParaRPr lang="en-US" sz="1200">
              <a:latin typeface="-apple-system"/>
            </a:endParaRPr>
          </a:p>
          <a:p>
            <a:r>
              <a:rPr lang="en-US" sz="1200" b="1"/>
              <a:t>İş prinsipi</a:t>
            </a:r>
            <a:r>
              <a:rPr lang="en-US" sz="1200"/>
              <a:t>:</a:t>
            </a:r>
          </a:p>
          <a:p>
            <a:pPr marL="742950" lvl="1" indent="-285750">
              <a:lnSpc>
                <a:spcPct val="150000"/>
              </a:lnSpc>
              <a:buFont typeface="Arial" panose="020B0604020202020204" pitchFamily="34" charset="0"/>
              <a:buChar char="•"/>
            </a:pPr>
            <a:r>
              <a:rPr lang="en-US" sz="1200" b="1"/>
              <a:t>xml_set_element_handler </a:t>
            </a:r>
            <a:r>
              <a:rPr lang="en-US" sz="1200"/>
              <a:t>→ start və end tag-lar üçün funksiyanı bağlayır.</a:t>
            </a:r>
          </a:p>
          <a:p>
            <a:pPr marL="742950" lvl="1" indent="-285750">
              <a:lnSpc>
                <a:spcPct val="150000"/>
              </a:lnSpc>
              <a:buFont typeface="Arial" panose="020B0604020202020204" pitchFamily="34" charset="0"/>
              <a:buChar char="•"/>
            </a:pPr>
            <a:r>
              <a:rPr lang="en-US" sz="1200" b="1"/>
              <a:t>xml_set_character_data_handler </a:t>
            </a:r>
            <a:r>
              <a:rPr lang="en-US" sz="1200"/>
              <a:t>→ elementin içindəki mətn oxunanda çağırılır.</a:t>
            </a:r>
          </a:p>
          <a:p>
            <a:pPr marL="742950" lvl="1" indent="-285750">
              <a:lnSpc>
                <a:spcPct val="150000"/>
              </a:lnSpc>
              <a:buFont typeface="Arial" panose="020B0604020202020204" pitchFamily="34" charset="0"/>
              <a:buChar char="•"/>
            </a:pPr>
            <a:r>
              <a:rPr lang="en-US" sz="1200"/>
              <a:t>Fayl axınla (stream) oxunur, ona görə də çox böyük XML fayllar üçün RAM-dan çox qənaət edir.</a:t>
            </a:r>
          </a:p>
          <a:p>
            <a:endParaRPr lang="en-US" sz="1200"/>
          </a:p>
          <a:p>
            <a:endParaRPr lang="en-US" sz="1200"/>
          </a:p>
          <a:p>
            <a:r>
              <a:rPr lang="en-US" sz="1200" b="1"/>
              <a:t>Yəni</a:t>
            </a:r>
            <a:r>
              <a:rPr lang="en-US" sz="1200"/>
              <a:t>:</a:t>
            </a:r>
          </a:p>
          <a:p>
            <a:pPr marL="628650" lvl="1" indent="-171450">
              <a:lnSpc>
                <a:spcPct val="150000"/>
              </a:lnSpc>
              <a:buFont typeface="Arial" panose="020B0604020202020204" pitchFamily="34" charset="0"/>
              <a:buChar char="•"/>
            </a:pPr>
            <a:r>
              <a:rPr lang="en-US" sz="1200" b="1"/>
              <a:t>DOM</a:t>
            </a:r>
            <a:r>
              <a:rPr lang="en-US" sz="1200"/>
              <a:t> → faylı tam yükləyir, rahat işləmək olur, amma </a:t>
            </a:r>
            <a:r>
              <a:rPr lang="en-US" sz="1200" b="1"/>
              <a:t>çox RAM </a:t>
            </a:r>
            <a:r>
              <a:rPr lang="en-US" sz="1200"/>
              <a:t>yeyir.</a:t>
            </a:r>
          </a:p>
          <a:p>
            <a:pPr marL="628650" lvl="1" indent="-171450">
              <a:lnSpc>
                <a:spcPct val="150000"/>
              </a:lnSpc>
              <a:buFont typeface="Arial" panose="020B0604020202020204" pitchFamily="34" charset="0"/>
              <a:buChar char="•"/>
            </a:pPr>
            <a:r>
              <a:rPr lang="en-US" sz="1200" b="1"/>
              <a:t>SAX</a:t>
            </a:r>
            <a:r>
              <a:rPr lang="en-US" sz="1200"/>
              <a:t> ( </a:t>
            </a:r>
            <a:r>
              <a:rPr lang="en-US" sz="1200" b="1"/>
              <a:t>xml_parser </a:t>
            </a:r>
            <a:r>
              <a:rPr lang="en-US" sz="1200"/>
              <a:t>) → faylı stream ilə oxuyur, </a:t>
            </a:r>
            <a:r>
              <a:rPr lang="en-US" sz="1200" b="1"/>
              <a:t>az RAM </a:t>
            </a:r>
            <a:r>
              <a:rPr lang="en-US" sz="1200"/>
              <a:t>yeyir, amma işləmək daha mürəkkəbdir.</a:t>
            </a:r>
          </a:p>
          <a:p>
            <a:endParaRPr lang="en-US" sz="1200"/>
          </a:p>
          <a:p>
            <a:endParaRPr lang="en-US" sz="1200"/>
          </a:p>
        </p:txBody>
      </p:sp>
      <p:pic>
        <p:nvPicPr>
          <p:cNvPr id="3" name="Picture 2">
            <a:extLst>
              <a:ext uri="{FF2B5EF4-FFF2-40B4-BE49-F238E27FC236}">
                <a16:creationId xmlns:a16="http://schemas.microsoft.com/office/drawing/2014/main" id="{75C92A51-6F0D-5786-9904-5F4EA3135487}"/>
              </a:ext>
            </a:extLst>
          </p:cNvPr>
          <p:cNvPicPr>
            <a:picLocks noChangeAspect="1"/>
          </p:cNvPicPr>
          <p:nvPr/>
        </p:nvPicPr>
        <p:blipFill>
          <a:blip r:embed="rId2"/>
          <a:stretch>
            <a:fillRect/>
          </a:stretch>
        </p:blipFill>
        <p:spPr>
          <a:xfrm>
            <a:off x="7767782" y="0"/>
            <a:ext cx="4424218" cy="3366740"/>
          </a:xfrm>
          <a:prstGeom prst="rect">
            <a:avLst/>
          </a:prstGeom>
        </p:spPr>
      </p:pic>
      <p:pic>
        <p:nvPicPr>
          <p:cNvPr id="10" name="Picture 9">
            <a:extLst>
              <a:ext uri="{FF2B5EF4-FFF2-40B4-BE49-F238E27FC236}">
                <a16:creationId xmlns:a16="http://schemas.microsoft.com/office/drawing/2014/main" id="{CEEC541F-8C9E-48A3-B658-31BF35885757}"/>
              </a:ext>
            </a:extLst>
          </p:cNvPr>
          <p:cNvPicPr>
            <a:picLocks noChangeAspect="1"/>
          </p:cNvPicPr>
          <p:nvPr/>
        </p:nvPicPr>
        <p:blipFill>
          <a:blip r:embed="rId3"/>
          <a:stretch>
            <a:fillRect/>
          </a:stretch>
        </p:blipFill>
        <p:spPr>
          <a:xfrm>
            <a:off x="0" y="5638682"/>
            <a:ext cx="4534533" cy="371527"/>
          </a:xfrm>
          <a:prstGeom prst="rect">
            <a:avLst/>
          </a:prstGeom>
        </p:spPr>
      </p:pic>
      <p:sp>
        <p:nvSpPr>
          <p:cNvPr id="12" name="TextBox 11">
            <a:extLst>
              <a:ext uri="{FF2B5EF4-FFF2-40B4-BE49-F238E27FC236}">
                <a16:creationId xmlns:a16="http://schemas.microsoft.com/office/drawing/2014/main" id="{7FAED50B-E7A2-8839-3E4F-1FFB9EAE27D3}"/>
              </a:ext>
            </a:extLst>
          </p:cNvPr>
          <p:cNvSpPr txBox="1"/>
          <p:nvPr/>
        </p:nvSpPr>
        <p:spPr>
          <a:xfrm>
            <a:off x="83128" y="4189616"/>
            <a:ext cx="10686472" cy="2555956"/>
          </a:xfrm>
          <a:prstGeom prst="rect">
            <a:avLst/>
          </a:prstGeom>
          <a:noFill/>
        </p:spPr>
        <p:txBody>
          <a:bodyPr wrap="square">
            <a:spAutoFit/>
          </a:bodyPr>
          <a:lstStyle/>
          <a:p>
            <a:endParaRPr lang="en-US" sz="1300">
              <a:latin typeface="Arial" panose="020B0604020202020204" pitchFamily="34" charset="0"/>
              <a:cs typeface="Arial" panose="020B0604020202020204" pitchFamily="34" charset="0"/>
            </a:endParaRPr>
          </a:p>
          <a:p>
            <a:r>
              <a:rPr lang="en-US" sz="1300" b="1">
                <a:latin typeface="Arial" panose="020B0604020202020204" pitchFamily="34" charset="0"/>
                <a:cs typeface="Arial" panose="020B0604020202020204" pitchFamily="34" charset="0"/>
              </a:rPr>
              <a:t>Nəticədə böyük hərflə yazılıb (KITABXANA, KITAB, və s.)</a:t>
            </a:r>
            <a:r>
              <a:rPr lang="en-US" sz="1300">
                <a:latin typeface="Arial" panose="020B0604020202020204" pitchFamily="34" charset="0"/>
                <a:cs typeface="Arial" panose="020B0604020202020204" pitchFamily="34" charset="0"/>
              </a:rPr>
              <a:t>:</a:t>
            </a:r>
          </a:p>
          <a:p>
            <a:pPr marL="628650" lvl="1" indent="-171450">
              <a:lnSpc>
                <a:spcPct val="150000"/>
              </a:lnSpc>
              <a:buFont typeface="Wingdings" panose="05000000000000000000" pitchFamily="2" charset="2"/>
              <a:buChar char="§"/>
            </a:pPr>
            <a:r>
              <a:rPr lang="en-US" sz="1300">
                <a:latin typeface="Arial" panose="020B0604020202020204" pitchFamily="34" charset="0"/>
                <a:cs typeface="Arial" panose="020B0604020202020204" pitchFamily="34" charset="0"/>
              </a:rPr>
              <a:t>PHP-də </a:t>
            </a:r>
            <a:r>
              <a:rPr lang="en-US" sz="1300" b="1">
                <a:latin typeface="Arial" panose="020B0604020202020204" pitchFamily="34" charset="0"/>
                <a:cs typeface="Arial" panose="020B0604020202020204" pitchFamily="34" charset="0"/>
              </a:rPr>
              <a:t>xml_parser </a:t>
            </a:r>
            <a:r>
              <a:rPr lang="en-US" sz="1300">
                <a:latin typeface="Arial" panose="020B0604020202020204" pitchFamily="34" charset="0"/>
                <a:cs typeface="Arial" panose="020B0604020202020204" pitchFamily="34" charset="0"/>
              </a:rPr>
              <a:t>default olaraq bütün element adlarını </a:t>
            </a:r>
            <a:r>
              <a:rPr lang="en-US" sz="1300" b="1">
                <a:latin typeface="Arial" panose="020B0604020202020204" pitchFamily="34" charset="0"/>
                <a:cs typeface="Arial" panose="020B0604020202020204" pitchFamily="34" charset="0"/>
              </a:rPr>
              <a:t>UPPERCASE</a:t>
            </a:r>
            <a:r>
              <a:rPr lang="en-US" sz="1300">
                <a:latin typeface="Arial" panose="020B0604020202020204" pitchFamily="34" charset="0"/>
                <a:cs typeface="Arial" panose="020B0604020202020204" pitchFamily="34" charset="0"/>
              </a:rPr>
              <a:t> -ə çevirir.</a:t>
            </a:r>
          </a:p>
          <a:p>
            <a:pPr marL="628650" lvl="1" indent="-171450">
              <a:lnSpc>
                <a:spcPct val="150000"/>
              </a:lnSpc>
              <a:buFont typeface="Wingdings" panose="05000000000000000000" pitchFamily="2" charset="2"/>
              <a:buChar char="§"/>
            </a:pPr>
            <a:r>
              <a:rPr lang="en-US" sz="1300">
                <a:latin typeface="Arial" panose="020B0604020202020204" pitchFamily="34" charset="0"/>
                <a:cs typeface="Arial" panose="020B0604020202020204" pitchFamily="34" charset="0"/>
              </a:rPr>
              <a:t>Yəni sən XML-də </a:t>
            </a:r>
            <a:r>
              <a:rPr lang="en-US" sz="1300" b="1">
                <a:latin typeface="Arial" panose="020B0604020202020204" pitchFamily="34" charset="0"/>
                <a:cs typeface="Arial" panose="020B0604020202020204" pitchFamily="34" charset="0"/>
              </a:rPr>
              <a:t>&lt;kitab&gt; </a:t>
            </a:r>
            <a:r>
              <a:rPr lang="en-US" sz="1300">
                <a:latin typeface="Arial" panose="020B0604020202020204" pitchFamily="34" charset="0"/>
                <a:cs typeface="Arial" panose="020B0604020202020204" pitchFamily="34" charset="0"/>
              </a:rPr>
              <a:t>yazsan da, </a:t>
            </a:r>
            <a:r>
              <a:rPr lang="en-US" sz="1300" b="1">
                <a:latin typeface="Arial" panose="020B0604020202020204" pitchFamily="34" charset="0"/>
                <a:cs typeface="Arial" panose="020B0604020202020204" pitchFamily="34" charset="0"/>
              </a:rPr>
              <a:t>callback</a:t>
            </a:r>
            <a:r>
              <a:rPr lang="en-US" sz="1300">
                <a:latin typeface="Arial" panose="020B0604020202020204" pitchFamily="34" charset="0"/>
                <a:cs typeface="Arial" panose="020B0604020202020204" pitchFamily="34" charset="0"/>
              </a:rPr>
              <a:t> -ə KITAB kimi ötürülür.</a:t>
            </a:r>
          </a:p>
          <a:p>
            <a:pPr marL="628650" lvl="1" indent="-171450">
              <a:lnSpc>
                <a:spcPct val="150000"/>
              </a:lnSpc>
              <a:buFont typeface="Wingdings" panose="05000000000000000000" pitchFamily="2" charset="2"/>
              <a:buChar char="§"/>
            </a:pPr>
            <a:r>
              <a:rPr lang="en-US" sz="1300">
                <a:latin typeface="Arial" panose="020B0604020202020204" pitchFamily="34" charset="0"/>
                <a:cs typeface="Arial" panose="020B0604020202020204" pitchFamily="34" charset="0"/>
              </a:rPr>
              <a:t>Əgər bunu istəmirsənsə, parseri belə dəyişə bilərsən: Bu halda adlar sən necə yazmısansa elə gələcək (kitab, ad və s.).</a:t>
            </a:r>
          </a:p>
          <a:p>
            <a:pPr marL="628650" lvl="1" indent="-171450">
              <a:lnSpc>
                <a:spcPct val="150000"/>
              </a:lnSpc>
              <a:buFont typeface="Wingdings" panose="05000000000000000000" pitchFamily="2" charset="2"/>
              <a:buChar char="§"/>
            </a:pPr>
            <a:endParaRPr lang="en-US" sz="1300">
              <a:latin typeface="Arial" panose="020B0604020202020204" pitchFamily="34" charset="0"/>
              <a:cs typeface="Arial" panose="020B0604020202020204" pitchFamily="34" charset="0"/>
            </a:endParaRPr>
          </a:p>
          <a:p>
            <a:pPr marL="628650" lvl="1" indent="-171450">
              <a:lnSpc>
                <a:spcPct val="150000"/>
              </a:lnSpc>
              <a:buFont typeface="Wingdings" panose="05000000000000000000" pitchFamily="2" charset="2"/>
              <a:buChar char="§"/>
            </a:pPr>
            <a:endParaRPr lang="en-US" sz="1300">
              <a:latin typeface="Arial" panose="020B0604020202020204" pitchFamily="34" charset="0"/>
              <a:cs typeface="Arial" panose="020B0604020202020204" pitchFamily="34" charset="0"/>
            </a:endParaRPr>
          </a:p>
          <a:p>
            <a:pPr marL="628650" lvl="1" indent="-171450">
              <a:lnSpc>
                <a:spcPct val="150000"/>
              </a:lnSpc>
              <a:buFont typeface="Wingdings" panose="05000000000000000000" pitchFamily="2" charset="2"/>
              <a:buChar char="§"/>
            </a:pPr>
            <a:endParaRPr lang="en-US" sz="1300">
              <a:latin typeface="Arial" panose="020B0604020202020204" pitchFamily="34" charset="0"/>
              <a:cs typeface="Arial" panose="020B0604020202020204" pitchFamily="34" charset="0"/>
            </a:endParaRPr>
          </a:p>
          <a:p>
            <a:pPr lvl="1">
              <a:lnSpc>
                <a:spcPct val="150000"/>
              </a:lnSpc>
            </a:pPr>
            <a:r>
              <a:rPr lang="en-US" sz="1300">
                <a:latin typeface="Arial" panose="020B0604020202020204" pitchFamily="34" charset="0"/>
                <a:cs typeface="Arial" panose="020B0604020202020204" pitchFamily="34" charset="0"/>
              </a:rPr>
              <a:t>CODE10</a:t>
            </a:r>
          </a:p>
        </p:txBody>
      </p:sp>
    </p:spTree>
    <p:extLst>
      <p:ext uri="{BB962C8B-B14F-4D97-AF65-F5344CB8AC3E}">
        <p14:creationId xmlns:p14="http://schemas.microsoft.com/office/powerpoint/2010/main" val="2625117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AFEC8-636A-0B87-B5FF-C7C0DFA385D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3DC5461-70FF-EDFD-CD02-5E5CC9DDE140}"/>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45143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67E30-8270-791E-3EB9-80C73F4CB10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9244712-81C7-8AE6-0503-47C627F0707B}"/>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963536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9576B-4D15-4330-CC74-FEE103BBFE5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84B959-ABC9-E690-5D32-82F68A37493D}"/>
              </a:ext>
            </a:extLst>
          </p:cNvPr>
          <p:cNvSpPr txBox="1"/>
          <p:nvPr/>
        </p:nvSpPr>
        <p:spPr>
          <a:xfrm>
            <a:off x="203200" y="244826"/>
            <a:ext cx="11822545" cy="5312352"/>
          </a:xfrm>
          <a:prstGeom prst="rect">
            <a:avLst/>
          </a:prstGeom>
          <a:noFill/>
        </p:spPr>
        <p:txBody>
          <a:bodyPr wrap="square">
            <a:spAutoFit/>
          </a:bodyPr>
          <a:lstStyle/>
          <a:p>
            <a:r>
              <a:rPr lang="en-US">
                <a:latin typeface="-apple-system"/>
              </a:rPr>
              <a:t>Rəsmi olaraq yalnız </a:t>
            </a:r>
            <a:r>
              <a:rPr lang="en-US" b="1">
                <a:latin typeface="-apple-system"/>
              </a:rPr>
              <a:t>1.0</a:t>
            </a:r>
            <a:r>
              <a:rPr lang="en-US">
                <a:latin typeface="-apple-system"/>
              </a:rPr>
              <a:t> və </a:t>
            </a:r>
            <a:r>
              <a:rPr lang="en-US" b="1">
                <a:latin typeface="-apple-system"/>
              </a:rPr>
              <a:t>1.1</a:t>
            </a:r>
            <a:r>
              <a:rPr lang="en-US">
                <a:latin typeface="-apple-system"/>
              </a:rPr>
              <a:t> </a:t>
            </a:r>
            <a:r>
              <a:rPr lang="en-US" b="1">
                <a:latin typeface="-apple-system"/>
              </a:rPr>
              <a:t>XML</a:t>
            </a:r>
            <a:r>
              <a:rPr lang="en-US">
                <a:latin typeface="-apple-system"/>
              </a:rPr>
              <a:t> versiyaları var</a:t>
            </a:r>
            <a:endParaRPr lang="az-Latn-AZ">
              <a:latin typeface="-apple-system"/>
            </a:endParaRPr>
          </a:p>
          <a:p>
            <a:endParaRPr lang="az-Latn-AZ">
              <a:latin typeface="-apple-system"/>
            </a:endParaRPr>
          </a:p>
          <a:p>
            <a:r>
              <a:rPr lang="en-US"/>
              <a:t>1️⃣ XML 1.0</a:t>
            </a:r>
          </a:p>
          <a:p>
            <a:pPr marL="742950" lvl="1" indent="-285750">
              <a:lnSpc>
                <a:spcPct val="150000"/>
              </a:lnSpc>
              <a:buFont typeface="Wingdings" panose="05000000000000000000" pitchFamily="2" charset="2"/>
              <a:buChar char="q"/>
            </a:pPr>
            <a:r>
              <a:rPr lang="en-US"/>
              <a:t>1998-ci ildə W3C tərəfindən qəbul olunub.</a:t>
            </a:r>
          </a:p>
          <a:p>
            <a:pPr marL="742950" lvl="1" indent="-285750">
              <a:lnSpc>
                <a:spcPct val="150000"/>
              </a:lnSpc>
              <a:buFont typeface="Wingdings" panose="05000000000000000000" pitchFamily="2" charset="2"/>
              <a:buChar char="q"/>
            </a:pPr>
            <a:r>
              <a:rPr lang="en-US"/>
              <a:t>Ən geniş istifadə edilən versiyadır.</a:t>
            </a:r>
          </a:p>
          <a:p>
            <a:pPr marL="742950" lvl="1" indent="-285750">
              <a:lnSpc>
                <a:spcPct val="150000"/>
              </a:lnSpc>
              <a:buFont typeface="Wingdings" panose="05000000000000000000" pitchFamily="2" charset="2"/>
              <a:buChar char="q"/>
            </a:pPr>
            <a:r>
              <a:rPr lang="en-US"/>
              <a:t>Unicode dəstəyi var (amma bəzi "kontrol simvollarını" qəbul etmir).</a:t>
            </a:r>
          </a:p>
          <a:p>
            <a:pPr marL="742950" lvl="1" indent="-285750">
              <a:lnSpc>
                <a:spcPct val="150000"/>
              </a:lnSpc>
              <a:buFont typeface="Wingdings" panose="05000000000000000000" pitchFamily="2" charset="2"/>
              <a:buChar char="q"/>
            </a:pPr>
            <a:r>
              <a:rPr lang="en-US"/>
              <a:t>Bütün parserlər, brauzerlər və proqramlaşdırma dillərində əsas dəstək XML 1.0 üçündür.</a:t>
            </a:r>
          </a:p>
          <a:p>
            <a:endParaRPr lang="az-Latn-AZ"/>
          </a:p>
          <a:p>
            <a:endParaRPr lang="az-Latn-AZ"/>
          </a:p>
          <a:p>
            <a:endParaRPr lang="en-US"/>
          </a:p>
          <a:p>
            <a:r>
              <a:rPr lang="en-US"/>
              <a:t>2️⃣ XML 1.1</a:t>
            </a:r>
            <a:r>
              <a:rPr lang="az-Latn-AZ"/>
              <a:t> ( </a:t>
            </a:r>
            <a:r>
              <a:rPr lang="en-US"/>
              <a:t>2004-cü ildə çıxarılıb.</a:t>
            </a:r>
            <a:r>
              <a:rPr lang="az-Latn-AZ"/>
              <a:t> )</a:t>
            </a:r>
            <a:endParaRPr lang="en-US"/>
          </a:p>
          <a:p>
            <a:pPr marL="742950" lvl="1" indent="-285750">
              <a:lnSpc>
                <a:spcPct val="150000"/>
              </a:lnSpc>
              <a:buFont typeface="Wingdings" panose="05000000000000000000" pitchFamily="2" charset="2"/>
              <a:buChar char="q"/>
            </a:pPr>
            <a:r>
              <a:rPr lang="en-US"/>
              <a:t>Daha çox Unicode simvolunu (xüsusilə nəzarət simvolları) qəbul edir.</a:t>
            </a:r>
          </a:p>
          <a:p>
            <a:pPr marL="742950" lvl="1" indent="-285750">
              <a:lnSpc>
                <a:spcPct val="150000"/>
              </a:lnSpc>
              <a:buFont typeface="Wingdings" panose="05000000000000000000" pitchFamily="2" charset="2"/>
              <a:buChar char="q"/>
            </a:pPr>
            <a:r>
              <a:rPr lang="en-US"/>
              <a:t>Xüsusi line break (sətirsonu) normalizasiyası aparır.</a:t>
            </a:r>
          </a:p>
          <a:p>
            <a:pPr marL="742950" lvl="1" indent="-285750">
              <a:lnSpc>
                <a:spcPct val="150000"/>
              </a:lnSpc>
              <a:buFont typeface="Wingdings" panose="05000000000000000000" pitchFamily="2" charset="2"/>
              <a:buChar char="q"/>
            </a:pPr>
            <a:r>
              <a:rPr lang="en-US"/>
              <a:t>Daha nadir hallarda istifadə olunur, çünki çox sistem XML 1.0 ilə uyğundur.</a:t>
            </a:r>
          </a:p>
          <a:p>
            <a:pPr marL="742950" lvl="1" indent="-285750">
              <a:lnSpc>
                <a:spcPct val="150000"/>
              </a:lnSpc>
              <a:buFont typeface="Wingdings" panose="05000000000000000000" pitchFamily="2" charset="2"/>
              <a:buChar char="q"/>
            </a:pPr>
            <a:r>
              <a:rPr lang="en-US"/>
              <a:t>Əsasən beynəlxalq yazı sistemlərində ehtiyac olduqda seçilir.</a:t>
            </a:r>
          </a:p>
        </p:txBody>
      </p:sp>
    </p:spTree>
    <p:extLst>
      <p:ext uri="{BB962C8B-B14F-4D97-AF65-F5344CB8AC3E}">
        <p14:creationId xmlns:p14="http://schemas.microsoft.com/office/powerpoint/2010/main" val="245633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D5042-F85C-1DE2-1553-00C5267C80F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24AD7BF-9925-B6A1-99D1-3A3217480610}"/>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3645903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3D4F-ACD8-F501-9C33-874E1CDCA98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2E7A14C-54E0-243C-6ED0-5747FCED348D}"/>
              </a:ext>
            </a:extLst>
          </p:cNvPr>
          <p:cNvSpPr txBox="1"/>
          <p:nvPr/>
        </p:nvSpPr>
        <p:spPr>
          <a:xfrm>
            <a:off x="203200" y="244826"/>
            <a:ext cx="11822545" cy="4116768"/>
          </a:xfrm>
          <a:prstGeom prst="rect">
            <a:avLst/>
          </a:prstGeom>
          <a:noFill/>
        </p:spPr>
        <p:txBody>
          <a:bodyPr wrap="square">
            <a:spAutoFit/>
          </a:bodyPr>
          <a:lstStyle/>
          <a:p>
            <a:pPr>
              <a:lnSpc>
                <a:spcPct val="150000"/>
              </a:lnSpc>
            </a:pPr>
            <a:r>
              <a:rPr lang="en-US" sz="1600" b="1">
                <a:solidFill>
                  <a:schemeClr val="accent2"/>
                </a:solidFill>
                <a:latin typeface="-apple-system"/>
              </a:rPr>
              <a:t>Qaydalar</a:t>
            </a:r>
            <a:r>
              <a:rPr lang="en-US" sz="1600">
                <a:latin typeface="-apple-system"/>
              </a:rPr>
              <a:t>:</a:t>
            </a:r>
          </a:p>
          <a:p>
            <a:pPr marL="285750" indent="-285750">
              <a:lnSpc>
                <a:spcPct val="150000"/>
              </a:lnSpc>
              <a:buFont typeface="Arial" panose="020B0604020202020204" pitchFamily="34" charset="0"/>
              <a:buChar char="•"/>
            </a:pPr>
            <a:r>
              <a:rPr lang="en-US" sz="1600">
                <a:latin typeface="-apple-system"/>
              </a:rPr>
              <a:t>Bütün etiketlər bağlanmalıdır (məsələn, </a:t>
            </a:r>
            <a:r>
              <a:rPr lang="en-US" sz="1600" b="1">
                <a:latin typeface="-apple-system"/>
              </a:rPr>
              <a:t>&lt;ad&gt; ... &lt;/ad&gt;</a:t>
            </a:r>
            <a:r>
              <a:rPr lang="en-US" sz="1600">
                <a:latin typeface="-apple-system"/>
              </a:rPr>
              <a:t>).</a:t>
            </a:r>
          </a:p>
          <a:p>
            <a:pPr marL="285750" indent="-285750">
              <a:lnSpc>
                <a:spcPct val="150000"/>
              </a:lnSpc>
              <a:buFont typeface="Arial" panose="020B0604020202020204" pitchFamily="34" charset="0"/>
              <a:buChar char="•"/>
            </a:pPr>
            <a:r>
              <a:rPr lang="en-US" sz="1600">
                <a:latin typeface="-apple-system"/>
              </a:rPr>
              <a:t>Bəzi elementlərin içində məlumat olmur. Onlar öz-özünə bağlanır (məsələn, </a:t>
            </a:r>
            <a:r>
              <a:rPr lang="en-US" sz="1600" b="1">
                <a:latin typeface="-apple-system"/>
              </a:rPr>
              <a:t>&lt;xett/&gt;  </a:t>
            </a:r>
            <a:r>
              <a:rPr lang="en-US" sz="1600">
                <a:latin typeface="-apple-system"/>
              </a:rPr>
              <a:t>və ya atributla: </a:t>
            </a:r>
            <a:r>
              <a:rPr lang="en-US" sz="1600" b="1">
                <a:latin typeface="-apple-system"/>
              </a:rPr>
              <a:t>&lt;shekil src="book.png"/&gt;</a:t>
            </a:r>
            <a:r>
              <a:rPr lang="en-US" sz="1600">
                <a:latin typeface="-apple-system"/>
              </a:rPr>
              <a:t>). </a:t>
            </a:r>
          </a:p>
          <a:p>
            <a:pPr marL="285750" indent="-285750">
              <a:lnSpc>
                <a:spcPct val="150000"/>
              </a:lnSpc>
              <a:buFont typeface="Arial" panose="020B0604020202020204" pitchFamily="34" charset="0"/>
              <a:buChar char="•"/>
            </a:pPr>
            <a:r>
              <a:rPr lang="en-US" sz="1600">
                <a:latin typeface="-apple-system"/>
              </a:rPr>
              <a:t>Böyük/kiçik hərflərə həssasdır – </a:t>
            </a:r>
            <a:r>
              <a:rPr lang="en-US" sz="1600" b="1">
                <a:latin typeface="-apple-system"/>
              </a:rPr>
              <a:t>&lt;Ad&gt; </a:t>
            </a:r>
            <a:r>
              <a:rPr lang="en-US" sz="1600">
                <a:latin typeface="-apple-system"/>
              </a:rPr>
              <a:t>və </a:t>
            </a:r>
            <a:r>
              <a:rPr lang="en-US" sz="1600" b="1">
                <a:latin typeface="-apple-system"/>
              </a:rPr>
              <a:t>&lt;ad&gt; </a:t>
            </a:r>
            <a:r>
              <a:rPr lang="en-US" sz="1600">
                <a:latin typeface="-apple-system"/>
              </a:rPr>
              <a:t>fərqlidir.</a:t>
            </a:r>
          </a:p>
          <a:p>
            <a:pPr marL="285750" indent="-285750">
              <a:lnSpc>
                <a:spcPct val="150000"/>
              </a:lnSpc>
              <a:buFont typeface="Arial" panose="020B0604020202020204" pitchFamily="34" charset="0"/>
              <a:buChar char="•"/>
            </a:pPr>
            <a:r>
              <a:rPr lang="en-US" sz="1600">
                <a:latin typeface="-apple-system"/>
              </a:rPr>
              <a:t>Kök (ROOT) element olmalıdır (bütün XML bir əsas element içində).</a:t>
            </a:r>
          </a:p>
          <a:p>
            <a:pPr marL="285750" indent="-285750">
              <a:lnSpc>
                <a:spcPct val="150000"/>
              </a:lnSpc>
              <a:buFont typeface="Arial" panose="020B0604020202020204" pitchFamily="34" charset="0"/>
              <a:buChar char="•"/>
            </a:pPr>
            <a:r>
              <a:rPr lang="en-US" sz="1600" b="1">
                <a:latin typeface="-apple-system"/>
              </a:rPr>
              <a:t>XML</a:t>
            </a:r>
            <a:r>
              <a:rPr lang="en-US" sz="1600">
                <a:latin typeface="-apple-system"/>
              </a:rPr>
              <a:t>-də də bəzi xüsusi simvollar (entities) birbaşa yazıla bilmir, çünki onlar sintaksisin bir hissəsidir:</a:t>
            </a:r>
          </a:p>
          <a:p>
            <a:pPr marL="742950" lvl="1" indent="-285750">
              <a:lnSpc>
                <a:spcPct val="150000"/>
              </a:lnSpc>
              <a:buFont typeface="Wingdings" panose="05000000000000000000" pitchFamily="2" charset="2"/>
              <a:buChar char="q"/>
            </a:pPr>
            <a:r>
              <a:rPr lang="en-US" sz="1600">
                <a:latin typeface="-apple-system"/>
              </a:rPr>
              <a:t>&lt; </a:t>
            </a:r>
            <a:r>
              <a:rPr lang="az-Latn-AZ" sz="1600">
                <a:latin typeface="-apple-system"/>
              </a:rPr>
              <a:t>      </a:t>
            </a:r>
            <a:r>
              <a:rPr lang="en-US" sz="1600">
                <a:latin typeface="-apple-system"/>
              </a:rPr>
              <a:t>→ &amp;lt; (azdır işarəsi üçün)</a:t>
            </a:r>
          </a:p>
          <a:p>
            <a:pPr marL="742950" lvl="1" indent="-285750">
              <a:lnSpc>
                <a:spcPct val="150000"/>
              </a:lnSpc>
              <a:buFont typeface="Wingdings" panose="05000000000000000000" pitchFamily="2" charset="2"/>
              <a:buChar char="q"/>
            </a:pPr>
            <a:r>
              <a:rPr lang="en-US" sz="1600">
                <a:latin typeface="-apple-system"/>
              </a:rPr>
              <a:t>&gt; </a:t>
            </a:r>
            <a:r>
              <a:rPr lang="az-Latn-AZ" sz="1600">
                <a:latin typeface="-apple-system"/>
              </a:rPr>
              <a:t>	     </a:t>
            </a:r>
            <a:r>
              <a:rPr lang="en-US" sz="1600">
                <a:latin typeface="-apple-system"/>
              </a:rPr>
              <a:t>→ &amp;gt; (çoxdur işarəsi üçün)</a:t>
            </a:r>
          </a:p>
          <a:p>
            <a:pPr marL="742950" lvl="1" indent="-285750">
              <a:lnSpc>
                <a:spcPct val="150000"/>
              </a:lnSpc>
              <a:buFont typeface="Wingdings" panose="05000000000000000000" pitchFamily="2" charset="2"/>
              <a:buChar char="q"/>
            </a:pPr>
            <a:r>
              <a:rPr lang="en-US" sz="1600">
                <a:latin typeface="-apple-system"/>
              </a:rPr>
              <a:t>&amp; </a:t>
            </a:r>
            <a:r>
              <a:rPr lang="az-Latn-AZ" sz="1600">
                <a:latin typeface="-apple-system"/>
              </a:rPr>
              <a:t>     </a:t>
            </a:r>
            <a:r>
              <a:rPr lang="en-US" sz="1600">
                <a:latin typeface="-apple-system"/>
              </a:rPr>
              <a:t>→ &amp;amp; (ampersand üçün)</a:t>
            </a:r>
          </a:p>
          <a:p>
            <a:pPr marL="742950" lvl="1" indent="-285750">
              <a:lnSpc>
                <a:spcPct val="150000"/>
              </a:lnSpc>
              <a:buFont typeface="Wingdings" panose="05000000000000000000" pitchFamily="2" charset="2"/>
              <a:buChar char="q"/>
            </a:pPr>
            <a:r>
              <a:rPr lang="en-US" sz="1600">
                <a:latin typeface="-apple-system"/>
              </a:rPr>
              <a:t>" </a:t>
            </a:r>
            <a:r>
              <a:rPr lang="az-Latn-AZ" sz="1600">
                <a:latin typeface="-apple-system"/>
              </a:rPr>
              <a:t>      </a:t>
            </a:r>
            <a:r>
              <a:rPr lang="en-US" sz="1600">
                <a:latin typeface="-apple-system"/>
              </a:rPr>
              <a:t>→ &amp;quot; (qoşa dırnaq üçün)</a:t>
            </a:r>
          </a:p>
          <a:p>
            <a:pPr marL="742950" lvl="1" indent="-285750">
              <a:lnSpc>
                <a:spcPct val="150000"/>
              </a:lnSpc>
              <a:buFont typeface="Wingdings" panose="05000000000000000000" pitchFamily="2" charset="2"/>
              <a:buChar char="q"/>
            </a:pPr>
            <a:r>
              <a:rPr lang="en-US" sz="1600">
                <a:latin typeface="-apple-system"/>
              </a:rPr>
              <a:t>‘</a:t>
            </a:r>
            <a:r>
              <a:rPr lang="az-Latn-AZ" sz="1600">
                <a:latin typeface="-apple-system"/>
              </a:rPr>
              <a:t>      </a:t>
            </a:r>
            <a:r>
              <a:rPr lang="en-US" sz="1600">
                <a:latin typeface="-apple-system"/>
              </a:rPr>
              <a:t> → &amp;apos; (tək dırnaq üçün)</a:t>
            </a:r>
            <a:endParaRPr lang="en-US" sz="1600"/>
          </a:p>
        </p:txBody>
      </p:sp>
    </p:spTree>
    <p:extLst>
      <p:ext uri="{BB962C8B-B14F-4D97-AF65-F5344CB8AC3E}">
        <p14:creationId xmlns:p14="http://schemas.microsoft.com/office/powerpoint/2010/main" val="3391715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7FCEB-DD96-059C-E517-A8C40A46685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E395300-0DC0-A7B6-E2DF-71FC6C78CA71}"/>
              </a:ext>
            </a:extLst>
          </p:cNvPr>
          <p:cNvSpPr txBox="1"/>
          <p:nvPr/>
        </p:nvSpPr>
        <p:spPr>
          <a:xfrm>
            <a:off x="203200" y="244826"/>
            <a:ext cx="11822545" cy="5355312"/>
          </a:xfrm>
          <a:prstGeom prst="rect">
            <a:avLst/>
          </a:prstGeom>
          <a:noFill/>
        </p:spPr>
        <p:txBody>
          <a:bodyPr wrap="square">
            <a:spAutoFit/>
          </a:bodyPr>
          <a:lstStyle/>
          <a:p>
            <a:r>
              <a:rPr lang="en-US" b="1"/>
              <a:t>SOAP 1.0, 1.1 və 1.2 versiyaları arasında fərqlər nələrdir?</a:t>
            </a:r>
          </a:p>
          <a:p>
            <a:endParaRPr lang="en-US" b="1"/>
          </a:p>
          <a:p>
            <a:r>
              <a:rPr lang="en-US"/>
              <a:t>SOAP -ın versiyaları zamanla inkişaf edib, hər biri daha yaxşı xüsusiyyətlər sahib olub. SOAP 1.0 çox köhnədir və nadir hallarda istifadə olunur, ona görə 1.1 və 1.2 -yə fokuslanaq. Əsas fərq yeni versiyaların daha çevik olmasıdır, xüsusilə protokol dəstəyində.</a:t>
            </a:r>
          </a:p>
          <a:p>
            <a:endParaRPr lang="en-US"/>
          </a:p>
          <a:p>
            <a:r>
              <a:rPr lang="en-US" b="1"/>
              <a:t>SOAP 1.1:</a:t>
            </a:r>
            <a:r>
              <a:rPr lang="en-US"/>
              <a:t> Bu, ən çox istifadə olunan köhnə versiyadır. Mesajlar "</a:t>
            </a:r>
            <a:r>
              <a:rPr lang="en-US" b="1"/>
              <a:t>text/xml</a:t>
            </a:r>
            <a:r>
              <a:rPr lang="en-US"/>
              <a:t>" formatında göndərilir və "</a:t>
            </a:r>
            <a:r>
              <a:rPr lang="en-US" b="1"/>
              <a:t>SOAPAction</a:t>
            </a:r>
            <a:r>
              <a:rPr lang="en-US"/>
              <a:t>" adlı bir başlıq (header) istifadə edir ki, server hansı əməliyyatın olduğunu bilsin. Xətalar sadə şəkildə idarə olunur, amma bəzən qarışıq olur. Protokol olaraq əsasən </a:t>
            </a:r>
            <a:r>
              <a:rPr lang="en-US" b="1"/>
              <a:t>HTTP</a:t>
            </a:r>
            <a:r>
              <a:rPr lang="en-US"/>
              <a:t> ilə məhdudlaşır.</a:t>
            </a:r>
          </a:p>
          <a:p>
            <a:endParaRPr lang="en-US"/>
          </a:p>
          <a:p>
            <a:r>
              <a:rPr lang="en-US" b="1"/>
              <a:t>SOAP 1.2:</a:t>
            </a:r>
            <a:r>
              <a:rPr lang="en-US"/>
              <a:t> Bu, W3C (veb standartları təşkilatı) tərəfindən rəsmi tövsiyə olunan versiyadır. "</a:t>
            </a:r>
            <a:r>
              <a:rPr lang="en-US" b="1"/>
              <a:t>application/soap+xml</a:t>
            </a:r>
            <a:r>
              <a:rPr lang="en-US"/>
              <a:t>" formatı istifadə edir və "</a:t>
            </a:r>
            <a:r>
              <a:rPr lang="en-US" b="1"/>
              <a:t>SOAPAction</a:t>
            </a:r>
            <a:r>
              <a:rPr lang="en-US"/>
              <a:t>" başlığı artıq </a:t>
            </a:r>
            <a:r>
              <a:rPr lang="en-US" b="1"/>
              <a:t>vacib deyil </a:t>
            </a:r>
            <a:r>
              <a:rPr lang="en-US"/>
              <a:t>(bunun yerinə mesajın içində məlumat var). Xətalar daha aydın və strukturlaşdırılmış şəkildə idarə olunur (məsələn, xəta kodları və təsvirlər). Ən böyük fərq – protokol dəstəyi: </a:t>
            </a:r>
            <a:r>
              <a:rPr lang="en-US" b="1"/>
              <a:t>SOAP 1.2 HTTP</a:t>
            </a:r>
            <a:r>
              <a:rPr lang="en-US"/>
              <a:t>-dən başqa </a:t>
            </a:r>
            <a:r>
              <a:rPr lang="en-US" b="1"/>
              <a:t>TCP</a:t>
            </a:r>
            <a:r>
              <a:rPr lang="en-US"/>
              <a:t>, </a:t>
            </a:r>
            <a:r>
              <a:rPr lang="en-US" b="1"/>
              <a:t>UDP</a:t>
            </a:r>
            <a:r>
              <a:rPr lang="en-US"/>
              <a:t> və ya digər protokollarla işləyə bilər, yəni mesajlar fərqli yollarla göndərilə bilər (məsələn, e-poçt kimi SMTP ilə).</a:t>
            </a:r>
          </a:p>
          <a:p>
            <a:endParaRPr lang="en-US"/>
          </a:p>
          <a:p>
            <a:r>
              <a:rPr lang="en-US" b="1"/>
              <a:t>Nə mənaya gəlir "fərqli protokolları dəstəkləyir"?</a:t>
            </a:r>
            <a:r>
              <a:rPr lang="en-US"/>
              <a:t> Bu o deməkdir ki, SOAP 1.2 mesajları yalnız veb (HTTP) üzərindən deyil, başqa şəbəkə yolları ilə də göndərə bilər. Məsələn, bir proqram başqa proqrama məlumat göndərərkən, HTTP yavaşdırsa, başqa protokol istifadə edə bilərsiniz – bu daha çeviklik verir, xüsusilə böyük sistemlərdə.</a:t>
            </a:r>
          </a:p>
        </p:txBody>
      </p:sp>
    </p:spTree>
    <p:extLst>
      <p:ext uri="{BB962C8B-B14F-4D97-AF65-F5344CB8AC3E}">
        <p14:creationId xmlns:p14="http://schemas.microsoft.com/office/powerpoint/2010/main" val="117201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CA67-3AC5-1B00-0996-9B5EDA08548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79E4E6A-798F-2C69-20A8-F8CC5BD323B0}"/>
              </a:ext>
            </a:extLst>
          </p:cNvPr>
          <p:cNvSpPr txBox="1"/>
          <p:nvPr/>
        </p:nvSpPr>
        <p:spPr>
          <a:xfrm>
            <a:off x="203200" y="244826"/>
            <a:ext cx="11822545" cy="6340197"/>
          </a:xfrm>
          <a:prstGeom prst="rect">
            <a:avLst/>
          </a:prstGeom>
          <a:noFill/>
        </p:spPr>
        <p:txBody>
          <a:bodyPr wrap="square">
            <a:spAutoFit/>
          </a:bodyPr>
          <a:lstStyle/>
          <a:p>
            <a:r>
              <a:rPr lang="en-US" sz="1400">
                <a:latin typeface="-apple-system"/>
              </a:rPr>
              <a:t>"</a:t>
            </a:r>
            <a:r>
              <a:rPr lang="en-US" sz="1400" b="1">
                <a:latin typeface="-apple-system"/>
              </a:rPr>
              <a:t>SOAPAction</a:t>
            </a:r>
            <a:r>
              <a:rPr lang="en-US" sz="1400">
                <a:latin typeface="-apple-system"/>
              </a:rPr>
              <a:t> başlığı artıq vacib deyil, bunun yerinə mesajın içində məlumat var" nə deməkdir?</a:t>
            </a:r>
          </a:p>
          <a:p>
            <a:endParaRPr lang="en-US" sz="1400">
              <a:latin typeface="-apple-system"/>
            </a:endParaRPr>
          </a:p>
          <a:p>
            <a:r>
              <a:rPr lang="en-US" sz="1400" b="1">
                <a:latin typeface="-apple-system"/>
              </a:rPr>
              <a:t>SOAP 1.1</a:t>
            </a:r>
            <a:r>
              <a:rPr lang="en-US" sz="1400">
                <a:latin typeface="-apple-system"/>
              </a:rPr>
              <a:t>-də: </a:t>
            </a:r>
            <a:r>
              <a:rPr lang="en-US" sz="1400" b="1">
                <a:latin typeface="-apple-system"/>
              </a:rPr>
              <a:t>HTTP header</a:t>
            </a:r>
            <a:r>
              <a:rPr lang="en-US" sz="1400">
                <a:latin typeface="-apple-system"/>
              </a:rPr>
              <a:t>-də xüsusi </a:t>
            </a:r>
            <a:r>
              <a:rPr lang="en-US" sz="1400" b="1">
                <a:latin typeface="-apple-system"/>
              </a:rPr>
              <a:t>SOAPAction</a:t>
            </a:r>
            <a:r>
              <a:rPr lang="en-US" sz="1400">
                <a:latin typeface="-apple-system"/>
              </a:rPr>
              <a:t> adlı başlıq göndərilirdi. Bu, serverə mesajın hansı əməliyyatla bağlı olduğunu deyirdi.</a:t>
            </a:r>
            <a:endParaRPr lang="az-Latn-AZ" sz="1400">
              <a:latin typeface="-apple-system"/>
            </a:endParaRPr>
          </a:p>
          <a:p>
            <a:endParaRPr lang="en-US" sz="1400">
              <a:latin typeface="-apple-system"/>
            </a:endParaRPr>
          </a:p>
          <a:p>
            <a:r>
              <a:rPr lang="en-US" sz="1400">
                <a:latin typeface="-apple-system"/>
              </a:rPr>
              <a:t>Məsələn:</a:t>
            </a:r>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r>
              <a:rPr lang="en-US" sz="1400">
                <a:latin typeface="-apple-system"/>
              </a:rPr>
              <a:t>SOAP 1.2 (Mesajın içində saxlanılır)</a:t>
            </a:r>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endParaRPr lang="az-Latn-AZ" sz="1400">
              <a:latin typeface="-apple-system"/>
            </a:endParaRPr>
          </a:p>
          <a:p>
            <a:r>
              <a:rPr lang="en-US" sz="1400">
                <a:latin typeface="-apple-system"/>
              </a:rPr>
              <a:t>Burada artıq HTTP header-də </a:t>
            </a:r>
            <a:r>
              <a:rPr lang="en-US" sz="1400" b="1">
                <a:latin typeface="-apple-system"/>
              </a:rPr>
              <a:t>SOAPAction</a:t>
            </a:r>
            <a:r>
              <a:rPr lang="en-US" sz="1400">
                <a:latin typeface="-apple-system"/>
              </a:rPr>
              <a:t> yoxdur.</a:t>
            </a:r>
          </a:p>
          <a:p>
            <a:r>
              <a:rPr lang="en-US" sz="1400">
                <a:latin typeface="-apple-system"/>
              </a:rPr>
              <a:t>Əməliyyat adı (</a:t>
            </a:r>
            <a:r>
              <a:rPr lang="en-US" sz="1400" b="1">
                <a:latin typeface="-apple-system"/>
              </a:rPr>
              <a:t>GetBook</a:t>
            </a:r>
            <a:r>
              <a:rPr lang="en-US" sz="1400">
                <a:latin typeface="-apple-system"/>
              </a:rPr>
              <a:t>) birbaşa </a:t>
            </a:r>
            <a:r>
              <a:rPr lang="en-US" sz="1400" b="1">
                <a:latin typeface="-apple-system"/>
              </a:rPr>
              <a:t>Body</a:t>
            </a:r>
            <a:r>
              <a:rPr lang="en-US" sz="1400">
                <a:latin typeface="-apple-system"/>
              </a:rPr>
              <a:t> içindədir və </a:t>
            </a:r>
            <a:r>
              <a:rPr lang="en-US" sz="1400" b="1">
                <a:latin typeface="-apple-system"/>
              </a:rPr>
              <a:t>namespace</a:t>
            </a:r>
            <a:r>
              <a:rPr lang="en-US" sz="1400">
                <a:latin typeface="-apple-system"/>
              </a:rPr>
              <a:t> ilə (məsələn, http://example.com/) tanınır.</a:t>
            </a:r>
          </a:p>
        </p:txBody>
      </p:sp>
      <p:pic>
        <p:nvPicPr>
          <p:cNvPr id="3" name="Picture 2">
            <a:extLst>
              <a:ext uri="{FF2B5EF4-FFF2-40B4-BE49-F238E27FC236}">
                <a16:creationId xmlns:a16="http://schemas.microsoft.com/office/drawing/2014/main" id="{49734945-7CC8-673B-0A15-0AF6C81CCFE4}"/>
              </a:ext>
            </a:extLst>
          </p:cNvPr>
          <p:cNvPicPr>
            <a:picLocks noChangeAspect="1"/>
          </p:cNvPicPr>
          <p:nvPr/>
        </p:nvPicPr>
        <p:blipFill>
          <a:blip r:embed="rId2"/>
          <a:stretch>
            <a:fillRect/>
          </a:stretch>
        </p:blipFill>
        <p:spPr>
          <a:xfrm>
            <a:off x="203200" y="1414377"/>
            <a:ext cx="3398982" cy="1786722"/>
          </a:xfrm>
          <a:prstGeom prst="rect">
            <a:avLst/>
          </a:prstGeom>
        </p:spPr>
      </p:pic>
      <p:pic>
        <p:nvPicPr>
          <p:cNvPr id="5" name="Picture 4">
            <a:extLst>
              <a:ext uri="{FF2B5EF4-FFF2-40B4-BE49-F238E27FC236}">
                <a16:creationId xmlns:a16="http://schemas.microsoft.com/office/drawing/2014/main" id="{B910048C-0E2F-6D71-3D3E-D497F5CBC594}"/>
              </a:ext>
            </a:extLst>
          </p:cNvPr>
          <p:cNvPicPr>
            <a:picLocks noChangeAspect="1"/>
          </p:cNvPicPr>
          <p:nvPr/>
        </p:nvPicPr>
        <p:blipFill>
          <a:blip r:embed="rId3"/>
          <a:stretch>
            <a:fillRect/>
          </a:stretch>
        </p:blipFill>
        <p:spPr>
          <a:xfrm>
            <a:off x="203200" y="4215144"/>
            <a:ext cx="3398982" cy="1622778"/>
          </a:xfrm>
          <a:prstGeom prst="rect">
            <a:avLst/>
          </a:prstGeom>
        </p:spPr>
      </p:pic>
    </p:spTree>
    <p:extLst>
      <p:ext uri="{BB962C8B-B14F-4D97-AF65-F5344CB8AC3E}">
        <p14:creationId xmlns:p14="http://schemas.microsoft.com/office/powerpoint/2010/main" val="110427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7A2FA-B9B9-3CB9-0032-07D334FEEDE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8911257-826B-6E1F-BF19-9118C714FAF0}"/>
              </a:ext>
            </a:extLst>
          </p:cNvPr>
          <p:cNvSpPr txBox="1"/>
          <p:nvPr/>
        </p:nvSpPr>
        <p:spPr>
          <a:xfrm>
            <a:off x="203200" y="244826"/>
            <a:ext cx="11822545" cy="3554819"/>
          </a:xfrm>
          <a:prstGeom prst="rect">
            <a:avLst/>
          </a:prstGeom>
          <a:noFill/>
        </p:spPr>
        <p:txBody>
          <a:bodyPr wrap="square">
            <a:spAutoFit/>
          </a:bodyPr>
          <a:lstStyle/>
          <a:p>
            <a:pPr>
              <a:lnSpc>
                <a:spcPct val="150000"/>
              </a:lnSpc>
            </a:pPr>
            <a:r>
              <a:rPr lang="en-US">
                <a:latin typeface="-apple-system"/>
              </a:rPr>
              <a:t>"</a:t>
            </a:r>
            <a:r>
              <a:rPr lang="en-US" b="1">
                <a:latin typeface="-apple-system"/>
              </a:rPr>
              <a:t>Xəta kodları</a:t>
            </a:r>
            <a:r>
              <a:rPr lang="en-US">
                <a:latin typeface="-apple-system"/>
              </a:rPr>
              <a:t>" dedikdə </a:t>
            </a:r>
            <a:r>
              <a:rPr lang="en-US" b="1">
                <a:latin typeface="-apple-system"/>
              </a:rPr>
              <a:t>HTTP status </a:t>
            </a:r>
            <a:r>
              <a:rPr lang="en-US">
                <a:latin typeface="-apple-system"/>
              </a:rPr>
              <a:t>kodları nəzərdə tutulur?</a:t>
            </a:r>
          </a:p>
          <a:p>
            <a:pPr marL="742950" lvl="1" indent="-285750">
              <a:lnSpc>
                <a:spcPct val="150000"/>
              </a:lnSpc>
              <a:buFont typeface="Arial" panose="020B0604020202020204" pitchFamily="34" charset="0"/>
              <a:buChar char="•"/>
            </a:pPr>
            <a:r>
              <a:rPr lang="en-US">
                <a:latin typeface="-apple-system"/>
              </a:rPr>
              <a:t>Xeyr, SOAP-un özünün xəta kodları var, bunlar HTTP status kodlarından fərqlidir.</a:t>
            </a:r>
          </a:p>
          <a:p>
            <a:pPr marL="742950" lvl="1" indent="-285750">
              <a:lnSpc>
                <a:spcPct val="150000"/>
              </a:lnSpc>
              <a:buFont typeface="Arial" panose="020B0604020202020204" pitchFamily="34" charset="0"/>
              <a:buChar char="•"/>
            </a:pPr>
            <a:r>
              <a:rPr lang="en-US">
                <a:latin typeface="-apple-system"/>
              </a:rPr>
              <a:t>SOAP 1.2-də xətalar </a:t>
            </a:r>
            <a:r>
              <a:rPr lang="en-US" b="1">
                <a:latin typeface="-apple-system"/>
              </a:rPr>
              <a:t>Fault</a:t>
            </a:r>
            <a:r>
              <a:rPr lang="en-US">
                <a:latin typeface="-apple-system"/>
              </a:rPr>
              <a:t> elementi ilə göstərilir və dörd əsas SOAP Fault Code var:</a:t>
            </a:r>
          </a:p>
          <a:p>
            <a:pPr marL="1200150" lvl="2" indent="-285750">
              <a:lnSpc>
                <a:spcPct val="150000"/>
              </a:lnSpc>
              <a:buFont typeface="Wingdings" panose="05000000000000000000" pitchFamily="2" charset="2"/>
              <a:buChar char="q"/>
            </a:pPr>
            <a:r>
              <a:rPr lang="en-US" b="1">
                <a:solidFill>
                  <a:srgbClr val="0070C0"/>
                </a:solidFill>
                <a:latin typeface="-apple-system"/>
              </a:rPr>
              <a:t>VersionMismatch</a:t>
            </a:r>
            <a:r>
              <a:rPr lang="en-US">
                <a:latin typeface="-apple-system"/>
              </a:rPr>
              <a:t> → səhv SOAP versiyası istifadə olunub.</a:t>
            </a:r>
          </a:p>
          <a:p>
            <a:pPr marL="1200150" lvl="2" indent="-285750">
              <a:lnSpc>
                <a:spcPct val="150000"/>
              </a:lnSpc>
              <a:buFont typeface="Wingdings" panose="05000000000000000000" pitchFamily="2" charset="2"/>
              <a:buChar char="q"/>
            </a:pPr>
            <a:r>
              <a:rPr lang="en-US" b="1">
                <a:solidFill>
                  <a:srgbClr val="0070C0"/>
                </a:solidFill>
                <a:latin typeface="-apple-system"/>
              </a:rPr>
              <a:t>MustUnderstand</a:t>
            </a:r>
            <a:r>
              <a:rPr lang="en-US">
                <a:latin typeface="-apple-system"/>
              </a:rPr>
              <a:t> → mesajdakı vacib header başa düşülməyib.</a:t>
            </a:r>
          </a:p>
          <a:p>
            <a:pPr marL="1200150" lvl="2" indent="-285750">
              <a:lnSpc>
                <a:spcPct val="150000"/>
              </a:lnSpc>
              <a:buFont typeface="Wingdings" panose="05000000000000000000" pitchFamily="2" charset="2"/>
              <a:buChar char="q"/>
            </a:pPr>
            <a:r>
              <a:rPr lang="en-US" b="1">
                <a:solidFill>
                  <a:srgbClr val="0070C0"/>
                </a:solidFill>
                <a:latin typeface="-apple-system"/>
              </a:rPr>
              <a:t>DataEncodingUnknown</a:t>
            </a:r>
            <a:r>
              <a:rPr lang="en-US">
                <a:latin typeface="-apple-system"/>
              </a:rPr>
              <a:t> → yanlış kodlaşdırma.</a:t>
            </a:r>
          </a:p>
          <a:p>
            <a:pPr marL="1200150" lvl="2" indent="-285750">
              <a:lnSpc>
                <a:spcPct val="150000"/>
              </a:lnSpc>
              <a:buFont typeface="Wingdings" panose="05000000000000000000" pitchFamily="2" charset="2"/>
              <a:buChar char="q"/>
            </a:pPr>
            <a:r>
              <a:rPr lang="en-US" b="1">
                <a:solidFill>
                  <a:srgbClr val="0070C0"/>
                </a:solidFill>
                <a:latin typeface="-apple-system"/>
              </a:rPr>
              <a:t>Sender</a:t>
            </a:r>
            <a:r>
              <a:rPr lang="en-US">
                <a:latin typeface="-apple-system"/>
              </a:rPr>
              <a:t> və ya </a:t>
            </a:r>
            <a:r>
              <a:rPr lang="en-US" b="1">
                <a:solidFill>
                  <a:srgbClr val="0070C0"/>
                </a:solidFill>
                <a:latin typeface="-apple-system"/>
              </a:rPr>
              <a:t>Receiver</a:t>
            </a:r>
            <a:r>
              <a:rPr lang="en-US">
                <a:latin typeface="-apple-system"/>
              </a:rPr>
              <a:t> → müvafiq olaraq müştəri və ya server xətası.</a:t>
            </a:r>
            <a:endParaRPr lang="az-Latn-AZ">
              <a:latin typeface="-apple-system"/>
            </a:endParaRPr>
          </a:p>
          <a:p>
            <a:endParaRPr lang="az-Latn-AZ">
              <a:latin typeface="-apple-system"/>
            </a:endParaRPr>
          </a:p>
          <a:p>
            <a:endParaRPr lang="en-US"/>
          </a:p>
        </p:txBody>
      </p:sp>
    </p:spTree>
    <p:extLst>
      <p:ext uri="{BB962C8B-B14F-4D97-AF65-F5344CB8AC3E}">
        <p14:creationId xmlns:p14="http://schemas.microsoft.com/office/powerpoint/2010/main" val="3011382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8189-7BBF-035F-4848-67A843E5E6C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673C37-B915-083D-CE5C-3885C276E517}"/>
              </a:ext>
            </a:extLst>
          </p:cNvPr>
          <p:cNvSpPr txBox="1"/>
          <p:nvPr/>
        </p:nvSpPr>
        <p:spPr>
          <a:xfrm>
            <a:off x="203200" y="244826"/>
            <a:ext cx="11822545" cy="5216813"/>
          </a:xfrm>
          <a:prstGeom prst="rect">
            <a:avLst/>
          </a:prstGeom>
          <a:noFill/>
        </p:spPr>
        <p:txBody>
          <a:bodyPr wrap="square">
            <a:spAutoFit/>
          </a:bodyPr>
          <a:lstStyle/>
          <a:p>
            <a:r>
              <a:rPr lang="en-US"/>
              <a:t>SOAP (</a:t>
            </a:r>
            <a:r>
              <a:rPr lang="en-US" b="1"/>
              <a:t>Simple Object Access Protocol</a:t>
            </a:r>
            <a:r>
              <a:rPr lang="en-US"/>
              <a:t>) – </a:t>
            </a:r>
            <a:r>
              <a:rPr lang="en-US" b="1"/>
              <a:t>iki proqramın internet üzərindən bir-biri ilə danışma qaydasıdır</a:t>
            </a:r>
            <a:r>
              <a:rPr lang="en-US"/>
              <a:t>.</a:t>
            </a:r>
            <a:endParaRPr lang="az-Latn-AZ"/>
          </a:p>
          <a:p>
            <a:endParaRPr lang="az-Latn-AZ"/>
          </a:p>
          <a:p>
            <a:r>
              <a:rPr lang="en-US" b="1"/>
              <a:t>Məsələn</a:t>
            </a:r>
            <a:r>
              <a:rPr lang="en-US"/>
              <a:t>:</a:t>
            </a:r>
          </a:p>
          <a:p>
            <a:pPr marL="742950" lvl="1" indent="-285750">
              <a:lnSpc>
                <a:spcPct val="150000"/>
              </a:lnSpc>
              <a:buFont typeface="Arial" panose="020B0604020202020204" pitchFamily="34" charset="0"/>
              <a:buChar char="•"/>
            </a:pPr>
            <a:r>
              <a:rPr lang="en-US"/>
              <a:t>Sənin </a:t>
            </a:r>
            <a:r>
              <a:rPr lang="en-US" b="1"/>
              <a:t>PHP</a:t>
            </a:r>
            <a:r>
              <a:rPr lang="en-US"/>
              <a:t> proqramın var.</a:t>
            </a:r>
          </a:p>
          <a:p>
            <a:pPr marL="742950" lvl="1" indent="-285750">
              <a:lnSpc>
                <a:spcPct val="150000"/>
              </a:lnSpc>
              <a:buFont typeface="Arial" panose="020B0604020202020204" pitchFamily="34" charset="0"/>
              <a:buChar char="•"/>
            </a:pPr>
            <a:r>
              <a:rPr lang="en-US"/>
              <a:t>Başqa şirkətin </a:t>
            </a:r>
            <a:r>
              <a:rPr lang="en-US" b="1"/>
              <a:t>Java</a:t>
            </a:r>
            <a:r>
              <a:rPr lang="en-US"/>
              <a:t> ilə yazılmış proqramı var.</a:t>
            </a:r>
          </a:p>
          <a:p>
            <a:pPr marL="742950" lvl="1" indent="-285750">
              <a:lnSpc>
                <a:spcPct val="150000"/>
              </a:lnSpc>
              <a:buFont typeface="Arial" panose="020B0604020202020204" pitchFamily="34" charset="0"/>
              <a:buChar char="•"/>
            </a:pPr>
            <a:r>
              <a:rPr lang="en-US"/>
              <a:t>Onlar müəyyən qaydalara (protokola) əməl edərək məlumat mübadiləsi etməlidirlər.</a:t>
            </a:r>
          </a:p>
          <a:p>
            <a:pPr marL="742950" lvl="1" indent="-285750">
              <a:lnSpc>
                <a:spcPct val="150000"/>
              </a:lnSpc>
              <a:buFont typeface="Arial" panose="020B0604020202020204" pitchFamily="34" charset="0"/>
              <a:buChar char="•"/>
            </a:pPr>
            <a:r>
              <a:rPr lang="en-US" b="1"/>
              <a:t>SOAP</a:t>
            </a:r>
            <a:r>
              <a:rPr lang="en-US"/>
              <a:t> → bu qaydaları </a:t>
            </a:r>
            <a:r>
              <a:rPr lang="en-US" b="1"/>
              <a:t>XML</a:t>
            </a:r>
            <a:r>
              <a:rPr lang="en-US"/>
              <a:t> formatında müəyyən edir.</a:t>
            </a:r>
            <a:endParaRPr lang="az-Latn-AZ"/>
          </a:p>
          <a:p>
            <a:endParaRPr lang="az-Latn-AZ"/>
          </a:p>
          <a:p>
            <a:endParaRPr lang="az-Latn-AZ"/>
          </a:p>
          <a:p>
            <a:endParaRPr lang="az-Latn-AZ"/>
          </a:p>
          <a:p>
            <a:r>
              <a:rPr lang="en-US"/>
              <a:t>SOAP nə üçün istifadə olunur?</a:t>
            </a:r>
            <a:endParaRPr lang="az-Latn-AZ"/>
          </a:p>
          <a:p>
            <a:pPr marL="285750" indent="-285750">
              <a:lnSpc>
                <a:spcPct val="150000"/>
              </a:lnSpc>
              <a:buFont typeface="Arial" panose="020B0604020202020204" pitchFamily="34" charset="0"/>
              <a:buChar char="•"/>
            </a:pPr>
            <a:r>
              <a:rPr lang="en-US"/>
              <a:t>Uzaq serverdə əməliyyat çağırmaq üçün. Məsələn, sən bir </a:t>
            </a:r>
            <a:r>
              <a:rPr lang="en-US" b="1"/>
              <a:t>bank API</a:t>
            </a:r>
            <a:r>
              <a:rPr lang="en-US"/>
              <a:t>-sinə bağlanmaq istəyirsən:</a:t>
            </a:r>
            <a:endParaRPr lang="az-Latn-AZ"/>
          </a:p>
          <a:p>
            <a:pPr>
              <a:lnSpc>
                <a:spcPct val="150000"/>
              </a:lnSpc>
            </a:pPr>
            <a:endParaRPr lang="az-Latn-AZ"/>
          </a:p>
          <a:p>
            <a:pPr>
              <a:lnSpc>
                <a:spcPct val="150000"/>
              </a:lnSpc>
            </a:pPr>
            <a:r>
              <a:rPr lang="az-Latn-AZ"/>
              <a:t>Bu sorğunu normal </a:t>
            </a:r>
            <a:r>
              <a:rPr lang="az-Latn-AZ" b="1"/>
              <a:t>GET/POST </a:t>
            </a:r>
            <a:r>
              <a:rPr lang="az-Latn-AZ"/>
              <a:t>ilə yox, </a:t>
            </a:r>
            <a:r>
              <a:rPr lang="az-Latn-AZ" b="1"/>
              <a:t>SOAP</a:t>
            </a:r>
            <a:r>
              <a:rPr lang="az-Latn-AZ"/>
              <a:t> mesajı (</a:t>
            </a:r>
            <a:r>
              <a:rPr lang="az-Latn-AZ" b="1"/>
              <a:t>XML</a:t>
            </a:r>
            <a:r>
              <a:rPr lang="az-Latn-AZ"/>
              <a:t>) ilə göndərirsən.</a:t>
            </a:r>
          </a:p>
          <a:p>
            <a:endParaRPr lang="en-US"/>
          </a:p>
        </p:txBody>
      </p:sp>
      <p:pic>
        <p:nvPicPr>
          <p:cNvPr id="3" name="Picture 2">
            <a:extLst>
              <a:ext uri="{FF2B5EF4-FFF2-40B4-BE49-F238E27FC236}">
                <a16:creationId xmlns:a16="http://schemas.microsoft.com/office/drawing/2014/main" id="{658989F5-7F15-6B12-5AF4-31EBABAD8A65}"/>
              </a:ext>
            </a:extLst>
          </p:cNvPr>
          <p:cNvPicPr>
            <a:picLocks noChangeAspect="1"/>
          </p:cNvPicPr>
          <p:nvPr/>
        </p:nvPicPr>
        <p:blipFill>
          <a:blip r:embed="rId2"/>
          <a:stretch>
            <a:fillRect/>
          </a:stretch>
        </p:blipFill>
        <p:spPr>
          <a:xfrm>
            <a:off x="1" y="4286409"/>
            <a:ext cx="4821382" cy="422626"/>
          </a:xfrm>
          <a:prstGeom prst="rect">
            <a:avLst/>
          </a:prstGeom>
        </p:spPr>
      </p:pic>
    </p:spTree>
    <p:extLst>
      <p:ext uri="{BB962C8B-B14F-4D97-AF65-F5344CB8AC3E}">
        <p14:creationId xmlns:p14="http://schemas.microsoft.com/office/powerpoint/2010/main" val="118510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26597-D9C0-B275-2325-433405FE81E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E258626-4BC3-2E17-15BF-8EA5E9ED111B}"/>
              </a:ext>
            </a:extLst>
          </p:cNvPr>
          <p:cNvSpPr txBox="1"/>
          <p:nvPr/>
        </p:nvSpPr>
        <p:spPr>
          <a:xfrm>
            <a:off x="203200" y="244826"/>
            <a:ext cx="11822545" cy="2585323"/>
          </a:xfrm>
          <a:prstGeom prst="rect">
            <a:avLst/>
          </a:prstGeom>
          <a:noFill/>
        </p:spPr>
        <p:txBody>
          <a:bodyPr wrap="square">
            <a:spAutoFit/>
          </a:bodyPr>
          <a:lstStyle/>
          <a:p>
            <a:r>
              <a:rPr lang="en-US" b="1">
                <a:solidFill>
                  <a:srgbClr val="FF0000"/>
                </a:solidFill>
                <a:latin typeface="-apple-system"/>
              </a:rPr>
              <a:t>SOAP necə işləyir?</a:t>
            </a:r>
          </a:p>
          <a:p>
            <a:pPr marL="742950" lvl="1" indent="-285750">
              <a:lnSpc>
                <a:spcPct val="150000"/>
              </a:lnSpc>
              <a:buFont typeface="Arial" panose="020B0604020202020204" pitchFamily="34" charset="0"/>
              <a:buChar char="•"/>
            </a:pPr>
            <a:r>
              <a:rPr lang="en-US">
                <a:latin typeface="-apple-system"/>
              </a:rPr>
              <a:t>Mesaj formatı həmişə </a:t>
            </a:r>
            <a:r>
              <a:rPr lang="en-US" b="1">
                <a:latin typeface="-apple-system"/>
              </a:rPr>
              <a:t>XML</a:t>
            </a:r>
            <a:r>
              <a:rPr lang="en-US">
                <a:latin typeface="-apple-system"/>
              </a:rPr>
              <a:t> olur.</a:t>
            </a:r>
          </a:p>
          <a:p>
            <a:pPr marL="742950" lvl="1" indent="-285750">
              <a:lnSpc>
                <a:spcPct val="150000"/>
              </a:lnSpc>
              <a:buFont typeface="Arial" panose="020B0604020202020204" pitchFamily="34" charset="0"/>
              <a:buChar char="•"/>
            </a:pPr>
            <a:r>
              <a:rPr lang="en-US">
                <a:latin typeface="-apple-system"/>
              </a:rPr>
              <a:t>Mesaj Envelope (zərf) içində olur:</a:t>
            </a:r>
          </a:p>
          <a:p>
            <a:pPr marL="1200150" lvl="2" indent="-285750">
              <a:lnSpc>
                <a:spcPct val="150000"/>
              </a:lnSpc>
              <a:buFont typeface="Wingdings" panose="05000000000000000000" pitchFamily="2" charset="2"/>
              <a:buChar char="q"/>
            </a:pPr>
            <a:r>
              <a:rPr lang="en-US" b="1">
                <a:latin typeface="-apple-system"/>
              </a:rPr>
              <a:t>Header</a:t>
            </a:r>
            <a:r>
              <a:rPr lang="en-US">
                <a:latin typeface="-apple-system"/>
              </a:rPr>
              <a:t> → əlavə məlumatlar</a:t>
            </a:r>
            <a:r>
              <a:rPr lang="az-Latn-AZ">
                <a:latin typeface="-apple-system"/>
              </a:rPr>
              <a:t>ı ehtiva edir</a:t>
            </a:r>
            <a:r>
              <a:rPr lang="en-US">
                <a:latin typeface="-apple-system"/>
              </a:rPr>
              <a:t> (məsələn, autentifikasiya).</a:t>
            </a:r>
          </a:p>
          <a:p>
            <a:pPr marL="1200150" lvl="2" indent="-285750">
              <a:lnSpc>
                <a:spcPct val="150000"/>
              </a:lnSpc>
              <a:buFont typeface="Wingdings" panose="05000000000000000000" pitchFamily="2" charset="2"/>
              <a:buChar char="q"/>
            </a:pPr>
            <a:r>
              <a:rPr lang="en-US" b="1">
                <a:latin typeface="-apple-system"/>
              </a:rPr>
              <a:t>Body</a:t>
            </a:r>
            <a:r>
              <a:rPr lang="en-US">
                <a:latin typeface="-apple-system"/>
              </a:rPr>
              <a:t> → əməliyyat və parametrlər</a:t>
            </a:r>
            <a:r>
              <a:rPr lang="az-Latn-AZ">
                <a:latin typeface="-apple-system"/>
              </a:rPr>
              <a:t>i ehtiva edir</a:t>
            </a:r>
            <a:r>
              <a:rPr lang="en-US">
                <a:latin typeface="-apple-system"/>
              </a:rPr>
              <a:t>.</a:t>
            </a:r>
            <a:endParaRPr lang="az-Latn-AZ">
              <a:latin typeface="-apple-system"/>
            </a:endParaRPr>
          </a:p>
          <a:p>
            <a:endParaRPr lang="az-Latn-AZ">
              <a:latin typeface="-apple-system"/>
            </a:endParaRPr>
          </a:p>
          <a:p>
            <a:endParaRPr lang="en-US"/>
          </a:p>
        </p:txBody>
      </p:sp>
      <p:pic>
        <p:nvPicPr>
          <p:cNvPr id="3" name="Picture 2">
            <a:extLst>
              <a:ext uri="{FF2B5EF4-FFF2-40B4-BE49-F238E27FC236}">
                <a16:creationId xmlns:a16="http://schemas.microsoft.com/office/drawing/2014/main" id="{BA3C33C4-2A8F-B44C-B6BC-E1D6F9C967E7}"/>
              </a:ext>
            </a:extLst>
          </p:cNvPr>
          <p:cNvPicPr>
            <a:picLocks noChangeAspect="1"/>
          </p:cNvPicPr>
          <p:nvPr/>
        </p:nvPicPr>
        <p:blipFill>
          <a:blip r:embed="rId2"/>
          <a:stretch>
            <a:fillRect/>
          </a:stretch>
        </p:blipFill>
        <p:spPr>
          <a:xfrm>
            <a:off x="0" y="2400612"/>
            <a:ext cx="5487166" cy="1724266"/>
          </a:xfrm>
          <a:prstGeom prst="rect">
            <a:avLst/>
          </a:prstGeom>
        </p:spPr>
      </p:pic>
    </p:spTree>
    <p:extLst>
      <p:ext uri="{BB962C8B-B14F-4D97-AF65-F5344CB8AC3E}">
        <p14:creationId xmlns:p14="http://schemas.microsoft.com/office/powerpoint/2010/main" val="410472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97219-EE61-21F6-7278-6D5FCAA3B5C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CFE5DE-A56F-A977-AE6A-DD8E61104434}"/>
              </a:ext>
            </a:extLst>
          </p:cNvPr>
          <p:cNvSpPr txBox="1"/>
          <p:nvPr/>
        </p:nvSpPr>
        <p:spPr>
          <a:xfrm>
            <a:off x="203200" y="244826"/>
            <a:ext cx="11822545" cy="6434710"/>
          </a:xfrm>
          <a:prstGeom prst="rect">
            <a:avLst/>
          </a:prstGeom>
          <a:noFill/>
        </p:spPr>
        <p:txBody>
          <a:bodyPr wrap="square">
            <a:spAutoFit/>
          </a:bodyPr>
          <a:lstStyle/>
          <a:p>
            <a:r>
              <a:rPr lang="en-US" sz="1200" b="1">
                <a:solidFill>
                  <a:srgbClr val="FF0000"/>
                </a:solidFill>
                <a:latin typeface="-apple-system"/>
              </a:rPr>
              <a:t>SOAP ilə işləmək üçün nə lazımdır?</a:t>
            </a:r>
          </a:p>
          <a:p>
            <a:endParaRPr lang="en-US" sz="1200">
              <a:latin typeface="-apple-system"/>
            </a:endParaRPr>
          </a:p>
          <a:p>
            <a:r>
              <a:rPr lang="az-Latn-AZ" sz="1200">
                <a:latin typeface="-apple-system"/>
              </a:rPr>
              <a:t>1) </a:t>
            </a:r>
            <a:r>
              <a:rPr lang="en-US" sz="1200" b="1">
                <a:latin typeface="-apple-system"/>
              </a:rPr>
              <a:t>WSDL</a:t>
            </a:r>
            <a:r>
              <a:rPr lang="en-US" sz="1200">
                <a:latin typeface="-apple-system"/>
              </a:rPr>
              <a:t> faylı (Web Service Description Language) –</a:t>
            </a:r>
            <a:r>
              <a:rPr lang="az-Latn-AZ" sz="1200">
                <a:latin typeface="-apple-system"/>
              </a:rPr>
              <a:t>Bu </a:t>
            </a:r>
            <a:r>
              <a:rPr lang="en-US" sz="1200">
                <a:latin typeface="-apple-system"/>
              </a:rPr>
              <a:t>sənə</a:t>
            </a:r>
            <a:r>
              <a:rPr lang="az-Latn-AZ" sz="1200">
                <a:latin typeface="-apple-system"/>
              </a:rPr>
              <a:t>,</a:t>
            </a:r>
            <a:r>
              <a:rPr lang="en-US" sz="1200">
                <a:latin typeface="-apple-system"/>
              </a:rPr>
              <a:t> “server hansı əməliyyatları dəstəkləyir, hansı parametrləri qəbul edir” </a:t>
            </a:r>
            <a:r>
              <a:rPr lang="az-Latn-AZ" sz="1200">
                <a:latin typeface="-apple-system"/>
              </a:rPr>
              <a:t>bunu </a:t>
            </a:r>
            <a:r>
              <a:rPr lang="en-US" sz="1200">
                <a:latin typeface="-apple-system"/>
              </a:rPr>
              <a:t>deyir.</a:t>
            </a:r>
            <a:r>
              <a:rPr lang="az-Latn-AZ" sz="1200">
                <a:latin typeface="-apple-system"/>
              </a:rPr>
              <a:t> Bu haqqda ətraflı birazdan yazacam.</a:t>
            </a:r>
            <a:endParaRPr lang="en-US" sz="1200">
              <a:latin typeface="-apple-system"/>
            </a:endParaRPr>
          </a:p>
          <a:p>
            <a:pPr marL="742950" lvl="1" indent="-285750">
              <a:lnSpc>
                <a:spcPct val="150000"/>
              </a:lnSpc>
              <a:buFont typeface="Arial" panose="020B0604020202020204" pitchFamily="34" charset="0"/>
              <a:buChar char="•"/>
            </a:pPr>
            <a:r>
              <a:rPr lang="en-US" sz="1200">
                <a:latin typeface="-apple-system"/>
              </a:rPr>
              <a:t>Məsələn, https://example.com/service?wsdl</a:t>
            </a:r>
          </a:p>
          <a:p>
            <a:endParaRPr lang="en-US" sz="1200">
              <a:latin typeface="-apple-system"/>
            </a:endParaRPr>
          </a:p>
          <a:p>
            <a:r>
              <a:rPr lang="az-Latn-AZ" sz="1200">
                <a:latin typeface="-apple-system"/>
              </a:rPr>
              <a:t>2) </a:t>
            </a:r>
            <a:r>
              <a:rPr lang="en-US" sz="1200">
                <a:latin typeface="-apple-system"/>
              </a:rPr>
              <a:t>Proqram dili kitabxanası (PHP, Python, Java hamısında var).</a:t>
            </a:r>
          </a:p>
          <a:p>
            <a:pPr marL="742950" lvl="1" indent="-285750">
              <a:lnSpc>
                <a:spcPct val="150000"/>
              </a:lnSpc>
              <a:buFont typeface="Arial" panose="020B0604020202020204" pitchFamily="34" charset="0"/>
              <a:buChar char="•"/>
            </a:pPr>
            <a:r>
              <a:rPr lang="en-US" sz="1200">
                <a:latin typeface="-apple-system"/>
              </a:rPr>
              <a:t>PHP-də → </a:t>
            </a:r>
            <a:r>
              <a:rPr lang="en-US" sz="1200" b="1">
                <a:latin typeface="-apple-system"/>
              </a:rPr>
              <a:t>SoapClient</a:t>
            </a:r>
          </a:p>
          <a:p>
            <a:pPr marL="742950" lvl="1" indent="-285750">
              <a:lnSpc>
                <a:spcPct val="150000"/>
              </a:lnSpc>
              <a:buFont typeface="Arial" panose="020B0604020202020204" pitchFamily="34" charset="0"/>
              <a:buChar char="•"/>
            </a:pPr>
            <a:r>
              <a:rPr lang="en-US" sz="1200">
                <a:latin typeface="-apple-system"/>
              </a:rPr>
              <a:t>Python-da → </a:t>
            </a:r>
            <a:r>
              <a:rPr lang="en-US" sz="1200" b="1">
                <a:latin typeface="-apple-system"/>
              </a:rPr>
              <a:t>zeep kitabxanası</a:t>
            </a:r>
          </a:p>
          <a:p>
            <a:pPr marL="742950" lvl="1" indent="-285750">
              <a:lnSpc>
                <a:spcPct val="150000"/>
              </a:lnSpc>
              <a:buFont typeface="Arial" panose="020B0604020202020204" pitchFamily="34" charset="0"/>
              <a:buChar char="•"/>
            </a:pPr>
            <a:r>
              <a:rPr lang="en-US" sz="1200">
                <a:latin typeface="-apple-system"/>
              </a:rPr>
              <a:t>Java-da → </a:t>
            </a:r>
            <a:r>
              <a:rPr lang="en-US" sz="1200" b="1">
                <a:latin typeface="-apple-system"/>
              </a:rPr>
              <a:t>JAX-WS</a:t>
            </a:r>
            <a:endParaRPr lang="az-Latn-AZ" sz="1200" b="1">
              <a:latin typeface="-apple-system"/>
            </a:endParaRPr>
          </a:p>
          <a:p>
            <a:endParaRPr lang="az-Latn-AZ" sz="1200">
              <a:latin typeface="-apple-system"/>
            </a:endParaRPr>
          </a:p>
          <a:p>
            <a:endParaRPr lang="az-Latn-AZ" sz="1200"/>
          </a:p>
          <a:p>
            <a:endParaRPr lang="az-Latn-AZ" sz="1200"/>
          </a:p>
          <a:p>
            <a:endParaRPr lang="az-Latn-AZ" sz="1200"/>
          </a:p>
          <a:p>
            <a:endParaRPr lang="az-Latn-AZ" sz="1200"/>
          </a:p>
          <a:p>
            <a:r>
              <a:rPr lang="en-US" sz="1200" b="1">
                <a:solidFill>
                  <a:srgbClr val="FF0000"/>
                </a:solidFill>
              </a:rPr>
              <a:t>PHP-də sadə SOAP misalı</a:t>
            </a:r>
            <a:r>
              <a:rPr lang="az-Latn-AZ" sz="1200"/>
              <a:t>.</a:t>
            </a:r>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b="1"/>
              <a:t>Burada</a:t>
            </a:r>
            <a:r>
              <a:rPr lang="en-US" sz="1200"/>
              <a:t>:</a:t>
            </a:r>
          </a:p>
          <a:p>
            <a:pPr marL="628650" lvl="1" indent="-171450">
              <a:lnSpc>
                <a:spcPct val="150000"/>
              </a:lnSpc>
              <a:buFont typeface="Arial" panose="020B0604020202020204" pitchFamily="34" charset="0"/>
              <a:buChar char="•"/>
            </a:pPr>
            <a:r>
              <a:rPr lang="en-US" sz="1200" b="1"/>
              <a:t>SoapClient</a:t>
            </a:r>
            <a:r>
              <a:rPr lang="en-US" sz="1200"/>
              <a:t> </a:t>
            </a:r>
            <a:r>
              <a:rPr lang="en-US" sz="1200" b="1">
                <a:solidFill>
                  <a:srgbClr val="00B050"/>
                </a:solidFill>
              </a:rPr>
              <a:t>WSDL</a:t>
            </a:r>
            <a:r>
              <a:rPr lang="en-US" sz="1200"/>
              <a:t> faylını oxuyur. </a:t>
            </a:r>
            <a:r>
              <a:rPr lang="az-Latn-AZ" sz="1200"/>
              <a:t>Növbəti slayddan, </a:t>
            </a:r>
            <a:r>
              <a:rPr lang="en-US" sz="1200"/>
              <a:t>WSDL </a:t>
            </a:r>
            <a:r>
              <a:rPr lang="az-Latn-AZ" sz="1200"/>
              <a:t>haqqında birazda</a:t>
            </a:r>
            <a:r>
              <a:rPr lang="en-US" sz="1200"/>
              <a:t>n</a:t>
            </a:r>
            <a:r>
              <a:rPr lang="az-Latn-AZ" sz="1200"/>
              <a:t> bəhs etdikdən sonra praktiki nümunələr yaradacağıq.</a:t>
            </a:r>
            <a:endParaRPr lang="en-US" sz="1200"/>
          </a:p>
          <a:p>
            <a:pPr marL="628650" lvl="1" indent="-171450">
              <a:lnSpc>
                <a:spcPct val="150000"/>
              </a:lnSpc>
              <a:buFont typeface="Arial" panose="020B0604020202020204" pitchFamily="34" charset="0"/>
              <a:buChar char="•"/>
            </a:pPr>
            <a:r>
              <a:rPr lang="en-US" sz="1200"/>
              <a:t>Oradakı metodları avtomatik sənə “</a:t>
            </a:r>
            <a:r>
              <a:rPr lang="en-US" sz="1200" b="1"/>
              <a:t>funksiya</a:t>
            </a:r>
            <a:r>
              <a:rPr lang="en-US" sz="1200"/>
              <a:t>” kimi təqdim edir.</a:t>
            </a:r>
          </a:p>
          <a:p>
            <a:pPr marL="628650" lvl="1" indent="-171450">
              <a:lnSpc>
                <a:spcPct val="150000"/>
              </a:lnSpc>
              <a:buFont typeface="Arial" panose="020B0604020202020204" pitchFamily="34" charset="0"/>
              <a:buChar char="•"/>
            </a:pPr>
            <a:r>
              <a:rPr lang="en-US" sz="1200"/>
              <a:t>Sən normal </a:t>
            </a:r>
            <a:r>
              <a:rPr lang="en-US" sz="1200" b="1"/>
              <a:t>PHP</a:t>
            </a:r>
            <a:r>
              <a:rPr lang="en-US" sz="1200"/>
              <a:t> funksiyası çağırır kimi istifadə edirsən.</a:t>
            </a:r>
          </a:p>
        </p:txBody>
      </p:sp>
      <p:pic>
        <p:nvPicPr>
          <p:cNvPr id="3" name="Picture 2">
            <a:extLst>
              <a:ext uri="{FF2B5EF4-FFF2-40B4-BE49-F238E27FC236}">
                <a16:creationId xmlns:a16="http://schemas.microsoft.com/office/drawing/2014/main" id="{1F31E63A-C4E0-E708-801A-F5CBB1F2911E}"/>
              </a:ext>
            </a:extLst>
          </p:cNvPr>
          <p:cNvPicPr>
            <a:picLocks noChangeAspect="1"/>
          </p:cNvPicPr>
          <p:nvPr/>
        </p:nvPicPr>
        <p:blipFill>
          <a:blip r:embed="rId2"/>
          <a:stretch>
            <a:fillRect/>
          </a:stretch>
        </p:blipFill>
        <p:spPr>
          <a:xfrm>
            <a:off x="0" y="3484416"/>
            <a:ext cx="4350327" cy="1997320"/>
          </a:xfrm>
          <a:prstGeom prst="rect">
            <a:avLst/>
          </a:prstGeom>
        </p:spPr>
      </p:pic>
    </p:spTree>
    <p:extLst>
      <p:ext uri="{BB962C8B-B14F-4D97-AF65-F5344CB8AC3E}">
        <p14:creationId xmlns:p14="http://schemas.microsoft.com/office/powerpoint/2010/main" val="3125604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3711C-2A19-CAFE-BC96-32740C2769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DB81721-A5AF-4CCC-C361-C320696BEE37}"/>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873048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F38D5-3C42-0C06-35BA-33870E747BF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A059500-907C-C03B-A739-C81E28C1E266}"/>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577773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7CBE9-1F0C-244B-C1BD-EBF19E2179A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2A2E858-5532-B38B-CAD8-DEDC9C02A8D7}"/>
              </a:ext>
            </a:extLst>
          </p:cNvPr>
          <p:cNvSpPr txBox="1"/>
          <p:nvPr/>
        </p:nvSpPr>
        <p:spPr>
          <a:xfrm>
            <a:off x="203200" y="244826"/>
            <a:ext cx="11822545" cy="5078313"/>
          </a:xfrm>
          <a:prstGeom prst="rect">
            <a:avLst/>
          </a:prstGeom>
          <a:noFill/>
        </p:spPr>
        <p:txBody>
          <a:bodyPr wrap="square">
            <a:spAutoFit/>
          </a:bodyPr>
          <a:lstStyle/>
          <a:p>
            <a:r>
              <a:rPr lang="en-US" b="1">
                <a:solidFill>
                  <a:srgbClr val="FF0000"/>
                </a:solidFill>
                <a:latin typeface="-apple-system"/>
              </a:rPr>
              <a:t>WSDL nədir?</a:t>
            </a:r>
            <a:endParaRPr lang="az-Latn-AZ" b="1">
              <a:solidFill>
                <a:srgbClr val="FF0000"/>
              </a:solidFill>
              <a:latin typeface="-apple-system"/>
            </a:endParaRPr>
          </a:p>
          <a:p>
            <a:endParaRPr lang="az-Latn-AZ">
              <a:latin typeface="-apple-system"/>
            </a:endParaRPr>
          </a:p>
          <a:p>
            <a:r>
              <a:rPr lang="az-Latn-AZ" b="1">
                <a:latin typeface="-apple-system"/>
              </a:rPr>
              <a:t>WSDL</a:t>
            </a:r>
            <a:r>
              <a:rPr lang="az-Latn-AZ">
                <a:latin typeface="-apple-system"/>
              </a:rPr>
              <a:t> (Web Services Description Language) — </a:t>
            </a:r>
            <a:r>
              <a:rPr lang="az-Latn-AZ" b="1">
                <a:latin typeface="-apple-system"/>
              </a:rPr>
              <a:t>XML</a:t>
            </a:r>
            <a:r>
              <a:rPr lang="az-Latn-AZ">
                <a:latin typeface="-apple-system"/>
              </a:rPr>
              <a:t> </a:t>
            </a:r>
            <a:r>
              <a:rPr lang="az-Latn-AZ" b="1">
                <a:highlight>
                  <a:srgbClr val="FFFF00"/>
                </a:highlight>
                <a:latin typeface="-apple-system"/>
              </a:rPr>
              <a:t>formatında yazılmış </a:t>
            </a:r>
            <a:r>
              <a:rPr lang="az-Latn-AZ">
                <a:latin typeface="-apple-system"/>
              </a:rPr>
              <a:t>fayldır (</a:t>
            </a:r>
            <a:r>
              <a:rPr lang="az-Latn-AZ" b="1">
                <a:latin typeface="-apple-system"/>
              </a:rPr>
              <a:t> </a:t>
            </a:r>
            <a:r>
              <a:rPr lang="az-Latn-AZ" b="1">
                <a:highlight>
                  <a:srgbClr val="FFFF00"/>
                </a:highlight>
                <a:latin typeface="-apple-system"/>
              </a:rPr>
              <a:t>NOT: xml deyildir </a:t>
            </a:r>
            <a:r>
              <a:rPr lang="az-Latn-AZ">
                <a:latin typeface="-apple-system"/>
              </a:rPr>
              <a:t>). Yəni, </a:t>
            </a:r>
            <a:r>
              <a:rPr lang="az-Latn-AZ" b="1">
                <a:latin typeface="-apple-system"/>
              </a:rPr>
              <a:t>XML</a:t>
            </a:r>
            <a:r>
              <a:rPr lang="az-Latn-AZ">
                <a:latin typeface="-apple-system"/>
              </a:rPr>
              <a:t> faylını necə yaradırıqsa bunuda eyni etiketlər</a:t>
            </a:r>
            <a:r>
              <a:rPr lang="ru-RU">
                <a:latin typeface="-apple-system"/>
              </a:rPr>
              <a:t>, </a:t>
            </a:r>
            <a:r>
              <a:rPr lang="az-Latn-AZ">
                <a:latin typeface="-apple-system"/>
              </a:rPr>
              <a:t>atributlar ilə yaradırıq sadəcə </a:t>
            </a:r>
            <a:r>
              <a:rPr lang="az-Latn-AZ" b="1">
                <a:solidFill>
                  <a:srgbClr val="00B050"/>
                </a:solidFill>
                <a:latin typeface="-apple-system"/>
              </a:rPr>
              <a:t>.xml </a:t>
            </a:r>
            <a:r>
              <a:rPr lang="az-Latn-AZ">
                <a:latin typeface="-apple-system"/>
              </a:rPr>
              <a:t>əvəzinə </a:t>
            </a:r>
            <a:r>
              <a:rPr lang="az-Latn-AZ" b="1">
                <a:solidFill>
                  <a:srgbClr val="0070C0"/>
                </a:solidFill>
                <a:latin typeface="-apple-system"/>
              </a:rPr>
              <a:t>.</a:t>
            </a:r>
            <a:r>
              <a:rPr lang="en-US" b="1">
                <a:solidFill>
                  <a:srgbClr val="0070C0"/>
                </a:solidFill>
                <a:latin typeface="-apple-system"/>
              </a:rPr>
              <a:t>wsdl </a:t>
            </a:r>
            <a:r>
              <a:rPr lang="az-Latn-AZ">
                <a:latin typeface="-apple-system"/>
              </a:rPr>
              <a:t>yazmaq lazımdır faylın </a:t>
            </a:r>
            <a:r>
              <a:rPr lang="az-Latn-AZ"/>
              <a:t>uzatmasını.</a:t>
            </a:r>
            <a:r>
              <a:rPr lang="en-US"/>
              <a:t>  </a:t>
            </a:r>
            <a:endParaRPr lang="az-Latn-AZ"/>
          </a:p>
          <a:p>
            <a:endParaRPr lang="az-Latn-AZ"/>
          </a:p>
          <a:p>
            <a:pPr marL="285750" indent="-285750">
              <a:lnSpc>
                <a:spcPct val="150000"/>
              </a:lnSpc>
              <a:buFont typeface="Arial" panose="020B0604020202020204" pitchFamily="34" charset="0"/>
              <a:buChar char="•"/>
            </a:pPr>
            <a:r>
              <a:rPr lang="en-US" b="1" i="1"/>
              <a:t>.wsdl</a:t>
            </a:r>
            <a:r>
              <a:rPr lang="en-US"/>
              <a:t> </a:t>
            </a:r>
            <a:r>
              <a:rPr lang="az-Latn-AZ"/>
              <a:t>faylında, həmdə t</a:t>
            </a:r>
            <a:r>
              <a:rPr lang="en-US"/>
              <a:t>ip yoxlamas</a:t>
            </a:r>
            <a:r>
              <a:rPr lang="az-Latn-AZ"/>
              <a:t>ını yazmaq mümkündür.  </a:t>
            </a:r>
          </a:p>
          <a:p>
            <a:pPr marL="285750" indent="-285750">
              <a:lnSpc>
                <a:spcPct val="150000"/>
              </a:lnSpc>
              <a:buFont typeface="Arial" panose="020B0604020202020204" pitchFamily="34" charset="0"/>
              <a:buChar char="•"/>
            </a:pPr>
            <a:r>
              <a:rPr lang="az-Latn-AZ"/>
              <a:t>Yaxud </a:t>
            </a:r>
            <a:r>
              <a:rPr lang="en-US" b="1" i="1"/>
              <a:t>.wsdl</a:t>
            </a:r>
            <a:r>
              <a:rPr lang="en-US"/>
              <a:t> </a:t>
            </a:r>
            <a:r>
              <a:rPr lang="az-Latn-AZ"/>
              <a:t>faylını ayrı, t</a:t>
            </a:r>
            <a:r>
              <a:rPr lang="en-US"/>
              <a:t>ip yoxlamas</a:t>
            </a:r>
            <a:r>
              <a:rPr lang="az-Latn-AZ"/>
              <a:t>ı üçün istifadə edilən </a:t>
            </a:r>
            <a:r>
              <a:rPr lang="az-Latn-AZ" b="1" i="1"/>
              <a:t>.xsd</a:t>
            </a:r>
            <a:r>
              <a:rPr lang="az-Latn-AZ"/>
              <a:t> faylını ayrı yaza bilərik. </a:t>
            </a:r>
          </a:p>
          <a:p>
            <a:pPr marL="285750" indent="-285750">
              <a:lnSpc>
                <a:spcPct val="150000"/>
              </a:lnSpc>
              <a:buFont typeface="Arial" panose="020B0604020202020204" pitchFamily="34" charset="0"/>
              <a:buChar char="•"/>
            </a:pPr>
            <a:r>
              <a:rPr lang="az-Latn-AZ"/>
              <a:t>Ancaq </a:t>
            </a:r>
            <a:r>
              <a:rPr lang="en-US" b="1" i="1"/>
              <a:t>.wsdl </a:t>
            </a:r>
            <a:r>
              <a:rPr lang="az-Latn-AZ"/>
              <a:t>faylı </a:t>
            </a:r>
            <a:r>
              <a:rPr lang="az-Latn-AZ" b="1" i="1"/>
              <a:t>.dtd</a:t>
            </a:r>
            <a:r>
              <a:rPr lang="az-Latn-AZ"/>
              <a:t> faylı ilə birlikdə istifadə edilmir.  </a:t>
            </a:r>
            <a:endParaRPr lang="en-US"/>
          </a:p>
          <a:p>
            <a:pPr marL="285750" indent="-285750">
              <a:lnSpc>
                <a:spcPct val="150000"/>
              </a:lnSpc>
              <a:buFont typeface="Arial" panose="020B0604020202020204" pitchFamily="34" charset="0"/>
              <a:buChar char="•"/>
            </a:pPr>
            <a:r>
              <a:rPr lang="az-Latn-AZ" b="1" i="1"/>
              <a:t>.xml</a:t>
            </a:r>
            <a:r>
              <a:rPr lang="az-Latn-AZ"/>
              <a:t> üçün isə həm </a:t>
            </a:r>
            <a:r>
              <a:rPr lang="az-Latn-AZ" b="1" i="1"/>
              <a:t>.dtd</a:t>
            </a:r>
            <a:r>
              <a:rPr lang="az-Latn-AZ"/>
              <a:t> həmdə </a:t>
            </a:r>
            <a:r>
              <a:rPr lang="az-Latn-AZ" b="1" i="1"/>
              <a:t>.xsd</a:t>
            </a:r>
            <a:r>
              <a:rPr lang="az-Latn-AZ"/>
              <a:t> faylı istifadə edilə bilər.</a:t>
            </a:r>
          </a:p>
          <a:p>
            <a:endParaRPr lang="az-Latn-AZ"/>
          </a:p>
          <a:p>
            <a:endParaRPr lang="az-Latn-AZ"/>
          </a:p>
          <a:p>
            <a:endParaRPr lang="az-Latn-AZ"/>
          </a:p>
          <a:p>
            <a:r>
              <a:rPr lang="en-US" b="1" i="1"/>
              <a:t>.wsdl</a:t>
            </a:r>
            <a:r>
              <a:rPr lang="en-US"/>
              <a:t> </a:t>
            </a:r>
            <a:r>
              <a:rPr lang="az-Latn-AZ"/>
              <a:t>faylını özümüz manual olaraq əl ilə yarada bilərik. Həmin əl ilə yaradılan faylın adı məsələn </a:t>
            </a:r>
            <a:r>
              <a:rPr lang="az-Latn-AZ" b="1" i="1" u="sng"/>
              <a:t>calculate.</a:t>
            </a:r>
            <a:r>
              <a:rPr lang="en-US" b="1" i="1" u="sng"/>
              <a:t>wsdl</a:t>
            </a:r>
            <a:r>
              <a:rPr lang="en-US" b="1"/>
              <a:t> </a:t>
            </a:r>
            <a:r>
              <a:rPr lang="az-Latn-AZ"/>
              <a:t>olarsa bu faylın adını </a:t>
            </a:r>
            <a:r>
              <a:rPr lang="az-Latn-AZ" b="1"/>
              <a:t>local</a:t>
            </a:r>
            <a:r>
              <a:rPr lang="az-Latn-AZ"/>
              <a:t> yaxud </a:t>
            </a:r>
            <a:r>
              <a:rPr lang="az-Latn-AZ" b="1"/>
              <a:t>public</a:t>
            </a:r>
            <a:r>
              <a:rPr lang="az-Latn-AZ"/>
              <a:t> domain adının sonunda yazaraq həmin faylı </a:t>
            </a:r>
            <a:r>
              <a:rPr lang="az-Latn-AZ" b="1"/>
              <a:t>local</a:t>
            </a:r>
            <a:r>
              <a:rPr lang="az-Latn-AZ"/>
              <a:t> yaxud </a:t>
            </a:r>
            <a:r>
              <a:rPr lang="az-Latn-AZ" b="1"/>
              <a:t>public</a:t>
            </a:r>
            <a:r>
              <a:rPr lang="az-Latn-AZ"/>
              <a:t> formada əldə edə bilərik.</a:t>
            </a:r>
            <a:endParaRPr lang="en-US"/>
          </a:p>
          <a:p>
            <a:endParaRPr lang="en-US"/>
          </a:p>
          <a:p>
            <a:r>
              <a:rPr lang="en-US"/>
              <a:t>		        </a:t>
            </a:r>
            <a:r>
              <a:rPr lang="en-US" b="1"/>
              <a:t>XML</a:t>
            </a:r>
            <a:r>
              <a:rPr lang="en-US"/>
              <a:t>					</a:t>
            </a:r>
            <a:r>
              <a:rPr lang="az-Latn-AZ"/>
              <a:t>                 </a:t>
            </a:r>
            <a:r>
              <a:rPr lang="en-US" b="1"/>
              <a:t>WSDL</a:t>
            </a:r>
            <a:r>
              <a:rPr lang="az-Latn-AZ" b="1"/>
              <a:t> </a:t>
            </a:r>
            <a:r>
              <a:rPr lang="az-Latn-AZ"/>
              <a:t>- </a:t>
            </a:r>
            <a:r>
              <a:rPr lang="az-Latn-AZ" b="1">
                <a:solidFill>
                  <a:srgbClr val="FF0000"/>
                </a:solidFill>
              </a:rPr>
              <a:t>Statik WSDL faylı</a:t>
            </a:r>
            <a:r>
              <a:rPr lang="en-US"/>
              <a:t>	</a:t>
            </a:r>
          </a:p>
        </p:txBody>
      </p:sp>
      <p:pic>
        <p:nvPicPr>
          <p:cNvPr id="3" name="Picture 2">
            <a:extLst>
              <a:ext uri="{FF2B5EF4-FFF2-40B4-BE49-F238E27FC236}">
                <a16:creationId xmlns:a16="http://schemas.microsoft.com/office/drawing/2014/main" id="{DC1F850D-3043-D7A5-2EE3-4F4DC043A55F}"/>
              </a:ext>
            </a:extLst>
          </p:cNvPr>
          <p:cNvPicPr>
            <a:picLocks noChangeAspect="1"/>
          </p:cNvPicPr>
          <p:nvPr/>
        </p:nvPicPr>
        <p:blipFill>
          <a:blip r:embed="rId2"/>
          <a:stretch>
            <a:fillRect/>
          </a:stretch>
        </p:blipFill>
        <p:spPr>
          <a:xfrm>
            <a:off x="1" y="5406310"/>
            <a:ext cx="5375564" cy="1451690"/>
          </a:xfrm>
          <a:prstGeom prst="rect">
            <a:avLst/>
          </a:prstGeom>
        </p:spPr>
      </p:pic>
      <p:pic>
        <p:nvPicPr>
          <p:cNvPr id="5" name="Picture 4">
            <a:extLst>
              <a:ext uri="{FF2B5EF4-FFF2-40B4-BE49-F238E27FC236}">
                <a16:creationId xmlns:a16="http://schemas.microsoft.com/office/drawing/2014/main" id="{2FFFAF6D-6404-C95A-F287-798A3642B0B9}"/>
              </a:ext>
            </a:extLst>
          </p:cNvPr>
          <p:cNvPicPr>
            <a:picLocks noChangeAspect="1"/>
          </p:cNvPicPr>
          <p:nvPr/>
        </p:nvPicPr>
        <p:blipFill>
          <a:blip r:embed="rId3"/>
          <a:stretch>
            <a:fillRect/>
          </a:stretch>
        </p:blipFill>
        <p:spPr>
          <a:xfrm>
            <a:off x="5791200" y="5402834"/>
            <a:ext cx="6400799" cy="1455166"/>
          </a:xfrm>
          <a:prstGeom prst="rect">
            <a:avLst/>
          </a:prstGeom>
        </p:spPr>
      </p:pic>
    </p:spTree>
    <p:extLst>
      <p:ext uri="{BB962C8B-B14F-4D97-AF65-F5344CB8AC3E}">
        <p14:creationId xmlns:p14="http://schemas.microsoft.com/office/powerpoint/2010/main" val="369180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58C72-7241-A155-4B3F-7B6D4AA6516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79E0DE6-CF05-0827-7EBE-581260E33040}"/>
              </a:ext>
            </a:extLst>
          </p:cNvPr>
          <p:cNvSpPr txBox="1"/>
          <p:nvPr/>
        </p:nvSpPr>
        <p:spPr>
          <a:xfrm>
            <a:off x="184727" y="207881"/>
            <a:ext cx="11822545" cy="4493538"/>
          </a:xfrm>
          <a:prstGeom prst="rect">
            <a:avLst/>
          </a:prstGeom>
          <a:noFill/>
        </p:spPr>
        <p:txBody>
          <a:bodyPr wrap="square">
            <a:spAutoFit/>
          </a:bodyPr>
          <a:lstStyle/>
          <a:p>
            <a:r>
              <a:rPr lang="en-US" sz="1300" b="1"/>
              <a:t>Public WSDL nədir? </a:t>
            </a:r>
          </a:p>
          <a:p>
            <a:pPr marL="742950" lvl="1" indent="-285750">
              <a:lnSpc>
                <a:spcPct val="150000"/>
              </a:lnSpc>
              <a:buFont typeface="Arial" panose="020B0604020202020204" pitchFamily="34" charset="0"/>
              <a:buChar char="•"/>
            </a:pPr>
            <a:r>
              <a:rPr lang="en-US" sz="1300" b="1"/>
              <a:t>Public WSDL</a:t>
            </a:r>
            <a:r>
              <a:rPr lang="en-US" sz="1300"/>
              <a:t> — başqalarının açıq istifadə edə biləcəyi </a:t>
            </a:r>
            <a:r>
              <a:rPr lang="en-US" sz="1300" b="1"/>
              <a:t>WSDL</a:t>
            </a:r>
            <a:r>
              <a:rPr lang="en-US" sz="1300"/>
              <a:t> faylıd</a:t>
            </a:r>
            <a:r>
              <a:rPr lang="az-Latn-AZ" sz="1300"/>
              <a:t>ır.</a:t>
            </a:r>
            <a:r>
              <a:rPr lang="en-US" sz="1300"/>
              <a:t> </a:t>
            </a:r>
            <a:r>
              <a:rPr lang="az-Latn-AZ" sz="1300"/>
              <a:t>A</a:t>
            </a:r>
            <a:r>
              <a:rPr lang="en-US" sz="1300"/>
              <a:t>dətən </a:t>
            </a:r>
            <a:r>
              <a:rPr lang="en-US" sz="1300" b="1"/>
              <a:t>URL</a:t>
            </a:r>
            <a:r>
              <a:rPr lang="en-US" sz="1300"/>
              <a:t> kimi verilir (</a:t>
            </a:r>
            <a:r>
              <a:rPr lang="az-Latn-AZ" sz="1300"/>
              <a:t> </a:t>
            </a:r>
            <a:r>
              <a:rPr lang="en-US" sz="1300"/>
              <a:t>məs. </a:t>
            </a:r>
            <a:r>
              <a:rPr lang="en-US" sz="1300" b="1"/>
              <a:t>https://example.com/service?wsdl</a:t>
            </a:r>
            <a:r>
              <a:rPr lang="az-Latn-AZ" sz="1300" b="1"/>
              <a:t>   </a:t>
            </a:r>
            <a:r>
              <a:rPr lang="en-US" sz="1300"/>
              <a:t>).</a:t>
            </a:r>
            <a:endParaRPr lang="az-Latn-AZ" sz="1300"/>
          </a:p>
          <a:p>
            <a:pPr marL="1200150" lvl="2" indent="-285750">
              <a:lnSpc>
                <a:spcPct val="150000"/>
              </a:lnSpc>
              <a:buFont typeface="Wingdings" panose="05000000000000000000" pitchFamily="2" charset="2"/>
              <a:buChar char="q"/>
            </a:pPr>
            <a:r>
              <a:rPr lang="az-Latn-AZ" sz="1300"/>
              <a:t>Bu forma yazılan URL isə </a:t>
            </a:r>
            <a:r>
              <a:rPr lang="az-Latn-AZ" sz="1300" b="1">
                <a:solidFill>
                  <a:srgbClr val="FF0000"/>
                </a:solidFill>
              </a:rPr>
              <a:t>DİNAMİK </a:t>
            </a:r>
            <a:r>
              <a:rPr lang="en-US" sz="1300" b="1">
                <a:solidFill>
                  <a:srgbClr val="FF0000"/>
                </a:solidFill>
              </a:rPr>
              <a:t>WSDL </a:t>
            </a:r>
            <a:r>
              <a:rPr lang="az-Latn-AZ" sz="1300"/>
              <a:t>linki adlanır.</a:t>
            </a:r>
            <a:endParaRPr lang="en-US" sz="1300"/>
          </a:p>
          <a:p>
            <a:pPr marL="742950" lvl="1" indent="-285750">
              <a:lnSpc>
                <a:spcPct val="150000"/>
              </a:lnSpc>
              <a:buFont typeface="Arial" panose="020B0604020202020204" pitchFamily="34" charset="0"/>
              <a:buChar char="•"/>
            </a:pPr>
            <a:r>
              <a:rPr lang="en-US" sz="1300"/>
              <a:t>Yəni: </a:t>
            </a:r>
            <a:r>
              <a:rPr lang="en-US" sz="1300" i="1"/>
              <a:t>public</a:t>
            </a:r>
            <a:r>
              <a:rPr lang="en-US" sz="1300"/>
              <a:t> demək — başqa insanlar/komponentlər onun URL</a:t>
            </a:r>
            <a:r>
              <a:rPr lang="az-Latn-AZ" sz="1300"/>
              <a:t> </a:t>
            </a:r>
            <a:r>
              <a:rPr lang="en-US" sz="1300"/>
              <a:t>-</a:t>
            </a:r>
            <a:r>
              <a:rPr lang="az-Latn-AZ" sz="1300"/>
              <a:t>sinə</a:t>
            </a:r>
            <a:r>
              <a:rPr lang="en-US" sz="1300"/>
              <a:t> daxil olub </a:t>
            </a:r>
            <a:r>
              <a:rPr lang="en-US" sz="1300" b="1"/>
              <a:t>WSDL</a:t>
            </a:r>
            <a:r>
              <a:rPr lang="az-Latn-AZ" sz="1300" b="1"/>
              <a:t> </a:t>
            </a:r>
            <a:r>
              <a:rPr lang="en-US" sz="1300"/>
              <a:t>-</a:t>
            </a:r>
            <a:r>
              <a:rPr lang="az-Latn-AZ" sz="1300"/>
              <a:t>n</a:t>
            </a:r>
            <a:r>
              <a:rPr lang="en-US" sz="1300"/>
              <a:t>i yükləyə bilər</a:t>
            </a:r>
            <a:r>
              <a:rPr lang="az-Latn-AZ" sz="1300"/>
              <a:t> deməkdir</a:t>
            </a:r>
            <a:r>
              <a:rPr lang="en-US" sz="1300"/>
              <a:t>.</a:t>
            </a:r>
          </a:p>
          <a:p>
            <a:endParaRPr lang="en-US" sz="1300"/>
          </a:p>
          <a:p>
            <a:r>
              <a:rPr lang="az-Latn-AZ" sz="1300" b="1"/>
              <a:t>URL</a:t>
            </a:r>
            <a:r>
              <a:rPr lang="az-Latn-AZ" sz="1300"/>
              <a:t> linkinin bu cür yazılmasına, </a:t>
            </a:r>
            <a:r>
              <a:rPr lang="az-Latn-AZ" sz="1300" b="1"/>
              <a:t>dinamik</a:t>
            </a:r>
            <a:r>
              <a:rPr lang="az-Latn-AZ" sz="1300"/>
              <a:t> onun üçün deyildir ki, həmin link </a:t>
            </a:r>
            <a:r>
              <a:rPr lang="az-Latn-AZ" sz="1300" b="1" i="1" u="sng"/>
              <a:t>server</a:t>
            </a:r>
            <a:r>
              <a:rPr lang="az-Latn-AZ" sz="1300"/>
              <a:t> tərəfindən generasiya edilir.</a:t>
            </a:r>
          </a:p>
          <a:p>
            <a:endParaRPr lang="az-Latn-AZ" sz="1300"/>
          </a:p>
          <a:p>
            <a:endParaRPr lang="az-Latn-AZ" sz="1300"/>
          </a:p>
          <a:p>
            <a:r>
              <a:rPr lang="en-US" sz="1300" b="1"/>
              <a:t>Niyə </a:t>
            </a:r>
            <a:r>
              <a:rPr lang="en-US" sz="1300" b="1">
                <a:solidFill>
                  <a:srgbClr val="FF0000"/>
                </a:solidFill>
              </a:rPr>
              <a:t>?wsdl </a:t>
            </a:r>
            <a:r>
              <a:rPr lang="en-US" sz="1300" b="1"/>
              <a:t>ilə çağırılır?</a:t>
            </a:r>
          </a:p>
          <a:p>
            <a:pPr marL="285750" indent="-285750">
              <a:lnSpc>
                <a:spcPct val="150000"/>
              </a:lnSpc>
              <a:buFont typeface="Arial" panose="020B0604020202020204" pitchFamily="34" charset="0"/>
              <a:buChar char="•"/>
            </a:pPr>
            <a:r>
              <a:rPr lang="en-US" sz="1300"/>
              <a:t>Əgər sən SOAP servisini host edən bir server qurursansa:</a:t>
            </a:r>
            <a:endParaRPr lang="az-Latn-AZ" sz="1300"/>
          </a:p>
          <a:p>
            <a:pPr marL="742950" lvl="1" indent="-285750">
              <a:lnSpc>
                <a:spcPct val="150000"/>
              </a:lnSpc>
              <a:buFont typeface="Wingdings" panose="05000000000000000000" pitchFamily="2" charset="2"/>
              <a:buChar char="q"/>
            </a:pPr>
            <a:r>
              <a:rPr lang="en-US" sz="1300" b="1"/>
              <a:t>Host etmək </a:t>
            </a:r>
            <a:r>
              <a:rPr lang="en-US" sz="1300"/>
              <a:t>– bir proqramı və ya xidməti serverdə yerləşdirib başqalarının internet üzərindən istifadə etməsinə imkan vermək deməkdir.</a:t>
            </a:r>
            <a:r>
              <a:rPr lang="az-Latn-AZ" sz="1300"/>
              <a:t> </a:t>
            </a:r>
            <a:r>
              <a:rPr lang="en-US" sz="1300"/>
              <a:t>Məsələn:</a:t>
            </a:r>
          </a:p>
          <a:p>
            <a:pPr marL="1200150" lvl="2" indent="-285750">
              <a:lnSpc>
                <a:spcPct val="150000"/>
              </a:lnSpc>
              <a:buFont typeface="Courier New" panose="02070309020205020404" pitchFamily="49" charset="0"/>
              <a:buChar char="o"/>
            </a:pPr>
            <a:r>
              <a:rPr lang="en-US" sz="1300"/>
              <a:t>PHP, Python, Java və ya .NET ilə bir SOAP servisi yazırsan.</a:t>
            </a:r>
          </a:p>
          <a:p>
            <a:pPr marL="1200150" lvl="2" indent="-285750">
              <a:lnSpc>
                <a:spcPct val="150000"/>
              </a:lnSpc>
              <a:buFont typeface="Courier New" panose="02070309020205020404" pitchFamily="49" charset="0"/>
              <a:buChar char="o"/>
            </a:pPr>
            <a:r>
              <a:rPr lang="en-US" sz="1300"/>
              <a:t>Onu serverdə (Apache, Nginx, IIS və s.) yerləşdirirsən.</a:t>
            </a:r>
          </a:p>
          <a:p>
            <a:pPr marL="1200150" lvl="2" indent="-285750">
              <a:lnSpc>
                <a:spcPct val="150000"/>
              </a:lnSpc>
              <a:buFont typeface="Courier New" panose="02070309020205020404" pitchFamily="49" charset="0"/>
              <a:buChar char="o"/>
            </a:pPr>
            <a:r>
              <a:rPr lang="en-US" sz="1300"/>
              <a:t>O xidmətin ünvanı (endpoint URL) olur, məsələn:</a:t>
            </a:r>
            <a:r>
              <a:rPr lang="en-US" sz="1300" b="1"/>
              <a:t> </a:t>
            </a:r>
            <a:r>
              <a:rPr lang="en-US" sz="1300" b="1" u="sng">
                <a:solidFill>
                  <a:srgbClr val="00B0F0"/>
                </a:solidFill>
              </a:rPr>
              <a:t>https://example.com/service?wsdl</a:t>
            </a:r>
            <a:r>
              <a:rPr lang="az-Latn-AZ" sz="1300" b="1"/>
              <a:t> </a:t>
            </a:r>
            <a:r>
              <a:rPr lang="az-Latn-AZ" sz="1300"/>
              <a:t>yaxud</a:t>
            </a:r>
            <a:r>
              <a:rPr lang="az-Latn-AZ" sz="1300" b="1"/>
              <a:t> </a:t>
            </a:r>
            <a:r>
              <a:rPr lang="az-Latn-AZ" sz="1300" b="1" u="sng">
                <a:solidFill>
                  <a:srgbClr val="00B0F0"/>
                </a:solidFill>
              </a:rPr>
              <a:t>https://example.com/service.asmx</a:t>
            </a:r>
            <a:endParaRPr lang="en-US" sz="1300" u="sng">
              <a:solidFill>
                <a:srgbClr val="00B0F0"/>
              </a:solidFill>
            </a:endParaRPr>
          </a:p>
          <a:p>
            <a:pPr marL="285750" indent="-285750">
              <a:lnSpc>
                <a:spcPct val="150000"/>
              </a:lnSpc>
              <a:buFont typeface="Arial" panose="020B0604020202020204" pitchFamily="34" charset="0"/>
              <a:buChar char="•"/>
            </a:pPr>
            <a:r>
              <a:rPr lang="en-US" sz="1300"/>
              <a:t>Serverdə </a:t>
            </a:r>
            <a:r>
              <a:rPr lang="en-US" sz="1300" b="1"/>
              <a:t>.asmx </a:t>
            </a:r>
            <a:r>
              <a:rPr lang="en-US" sz="1300"/>
              <a:t>(ASP.NET), </a:t>
            </a:r>
            <a:r>
              <a:rPr lang="en-US" sz="1300" b="1"/>
              <a:t>.php</a:t>
            </a:r>
            <a:r>
              <a:rPr lang="en-US" sz="1300"/>
              <a:t>, </a:t>
            </a:r>
            <a:r>
              <a:rPr lang="en-US" sz="1300" b="1"/>
              <a:t>.svc </a:t>
            </a:r>
            <a:r>
              <a:rPr lang="en-US" sz="1300"/>
              <a:t>və s. fayl olur.</a:t>
            </a:r>
          </a:p>
          <a:p>
            <a:pPr marL="285750" indent="-285750">
              <a:lnSpc>
                <a:spcPct val="150000"/>
              </a:lnSpc>
              <a:buFont typeface="Arial" panose="020B0604020202020204" pitchFamily="34" charset="0"/>
              <a:buChar char="•"/>
            </a:pPr>
            <a:r>
              <a:rPr lang="en-US" sz="1300"/>
              <a:t>Bu fayl həm SOAP </a:t>
            </a:r>
            <a:r>
              <a:rPr lang="en-US" sz="1300" b="1"/>
              <a:t>request/response </a:t>
            </a:r>
            <a:r>
              <a:rPr lang="en-US" sz="1300"/>
              <a:t>emal edir, həm də </a:t>
            </a:r>
            <a:r>
              <a:rPr lang="en-US" sz="1300" b="1"/>
              <a:t>?wsdl </a:t>
            </a:r>
            <a:r>
              <a:rPr lang="en-US" sz="1300"/>
              <a:t>query parametri ilə çağırıldıqda özünə aid </a:t>
            </a:r>
            <a:r>
              <a:rPr lang="en-US" sz="1300" b="1"/>
              <a:t>WSDL</a:t>
            </a:r>
            <a:r>
              <a:rPr lang="en-US" sz="1300"/>
              <a:t> faylını </a:t>
            </a:r>
            <a:r>
              <a:rPr lang="en-US" sz="1300" b="1"/>
              <a:t>avtomatik generasiya </a:t>
            </a:r>
            <a:r>
              <a:rPr lang="en-US" sz="1300"/>
              <a:t>edib müştəriyə göstərir.</a:t>
            </a:r>
          </a:p>
          <a:p>
            <a:endParaRPr lang="en-US" sz="1300"/>
          </a:p>
        </p:txBody>
      </p:sp>
    </p:spTree>
    <p:extLst>
      <p:ext uri="{BB962C8B-B14F-4D97-AF65-F5344CB8AC3E}">
        <p14:creationId xmlns:p14="http://schemas.microsoft.com/office/powerpoint/2010/main" val="3756375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8C109-F37A-712D-A66A-3B488297CB7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6AAAE13-8832-B6F0-9958-FCC3C135EF20}"/>
              </a:ext>
            </a:extLst>
          </p:cNvPr>
          <p:cNvSpPr txBox="1"/>
          <p:nvPr/>
        </p:nvSpPr>
        <p:spPr>
          <a:xfrm>
            <a:off x="203200" y="244826"/>
            <a:ext cx="11822545" cy="923330"/>
          </a:xfrm>
          <a:prstGeom prst="rect">
            <a:avLst/>
          </a:prstGeom>
          <a:noFill/>
        </p:spPr>
        <p:txBody>
          <a:bodyPr wrap="square">
            <a:spAutoFit/>
          </a:bodyPr>
          <a:lstStyle/>
          <a:p>
            <a:r>
              <a:rPr lang="az-Latn-AZ">
                <a:latin typeface="-apple-system"/>
              </a:rPr>
              <a:t>İndi isə, p</a:t>
            </a:r>
            <a:r>
              <a:rPr lang="en-US">
                <a:latin typeface="-apple-system"/>
              </a:rPr>
              <a:t>raktik nümunələrə baxaq. Yeni bir fayl yaradın (</a:t>
            </a:r>
            <a:r>
              <a:rPr lang="az-Latn-AZ">
                <a:latin typeface="-apple-system"/>
              </a:rPr>
              <a:t>vscode</a:t>
            </a:r>
            <a:r>
              <a:rPr lang="en-US">
                <a:latin typeface="-apple-system"/>
              </a:rPr>
              <a:t> ilə) və </a:t>
            </a:r>
            <a:r>
              <a:rPr lang="en-US" b="1">
                <a:solidFill>
                  <a:srgbClr val="0070C0"/>
                </a:solidFill>
                <a:latin typeface="-apple-system"/>
              </a:rPr>
              <a:t>.xml</a:t>
            </a:r>
            <a:r>
              <a:rPr lang="en-US">
                <a:latin typeface="-apple-system"/>
              </a:rPr>
              <a:t> olaraq saxlayın.</a:t>
            </a:r>
          </a:p>
          <a:p>
            <a:endParaRPr lang="en-US">
              <a:latin typeface="-apple-system"/>
            </a:endParaRPr>
          </a:p>
          <a:p>
            <a:r>
              <a:rPr lang="az-Latn-AZ">
                <a:latin typeface="-apple-system"/>
              </a:rPr>
              <a:t>Sadə</a:t>
            </a:r>
            <a:r>
              <a:rPr lang="en-US">
                <a:latin typeface="-apple-system"/>
              </a:rPr>
              <a:t> Nümunə (Kitab Siyahısı)</a:t>
            </a:r>
            <a:r>
              <a:rPr lang="az-Latn-AZ">
                <a:latin typeface="-apple-system"/>
              </a:rPr>
              <a:t>: Burada </a:t>
            </a:r>
            <a:r>
              <a:rPr lang="az-Latn-AZ" b="1">
                <a:highlight>
                  <a:srgbClr val="FFFF00"/>
                </a:highlight>
                <a:latin typeface="-apple-system"/>
              </a:rPr>
              <a:t>&lt;kitabxana&gt;</a:t>
            </a:r>
            <a:r>
              <a:rPr lang="az-Latn-AZ" b="1">
                <a:latin typeface="-apple-system"/>
              </a:rPr>
              <a:t> </a:t>
            </a:r>
            <a:r>
              <a:rPr lang="az-Latn-AZ">
                <a:latin typeface="-apple-system"/>
              </a:rPr>
              <a:t>kök elementdir, </a:t>
            </a:r>
            <a:r>
              <a:rPr lang="az-Latn-AZ" b="1">
                <a:highlight>
                  <a:srgbClr val="FF0000"/>
                </a:highlight>
                <a:latin typeface="-apple-system"/>
              </a:rPr>
              <a:t>&lt;kitab&gt;</a:t>
            </a:r>
            <a:r>
              <a:rPr lang="az-Latn-AZ" b="1">
                <a:latin typeface="-apple-system"/>
              </a:rPr>
              <a:t> </a:t>
            </a:r>
            <a:r>
              <a:rPr lang="az-Latn-AZ">
                <a:latin typeface="-apple-system"/>
              </a:rPr>
              <a:t>alt elementlərdir.</a:t>
            </a:r>
            <a:endParaRPr lang="en-US"/>
          </a:p>
        </p:txBody>
      </p:sp>
      <p:pic>
        <p:nvPicPr>
          <p:cNvPr id="3" name="Picture 2">
            <a:extLst>
              <a:ext uri="{FF2B5EF4-FFF2-40B4-BE49-F238E27FC236}">
                <a16:creationId xmlns:a16="http://schemas.microsoft.com/office/drawing/2014/main" id="{72831520-C14D-41BF-5401-FE47764D1344}"/>
              </a:ext>
            </a:extLst>
          </p:cNvPr>
          <p:cNvPicPr>
            <a:picLocks noChangeAspect="1"/>
          </p:cNvPicPr>
          <p:nvPr/>
        </p:nvPicPr>
        <p:blipFill>
          <a:blip r:embed="rId2"/>
          <a:stretch>
            <a:fillRect/>
          </a:stretch>
        </p:blipFill>
        <p:spPr>
          <a:xfrm>
            <a:off x="0" y="1258821"/>
            <a:ext cx="3658111" cy="3010320"/>
          </a:xfrm>
          <a:prstGeom prst="rect">
            <a:avLst/>
          </a:prstGeom>
        </p:spPr>
      </p:pic>
    </p:spTree>
    <p:extLst>
      <p:ext uri="{BB962C8B-B14F-4D97-AF65-F5344CB8AC3E}">
        <p14:creationId xmlns:p14="http://schemas.microsoft.com/office/powerpoint/2010/main" val="2870253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3295-675D-030D-F3D2-7FA06C3703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B94F15-FC82-D855-B529-03CC915F495A}"/>
              </a:ext>
            </a:extLst>
          </p:cNvPr>
          <p:cNvSpPr txBox="1"/>
          <p:nvPr/>
        </p:nvSpPr>
        <p:spPr>
          <a:xfrm>
            <a:off x="203200" y="244826"/>
            <a:ext cx="11822545" cy="6091348"/>
          </a:xfrm>
          <a:prstGeom prst="rect">
            <a:avLst/>
          </a:prstGeom>
          <a:noFill/>
        </p:spPr>
        <p:txBody>
          <a:bodyPr wrap="square">
            <a:spAutoFit/>
          </a:bodyPr>
          <a:lstStyle/>
          <a:p>
            <a:pPr>
              <a:lnSpc>
                <a:spcPct val="150000"/>
              </a:lnSpc>
            </a:pPr>
            <a:r>
              <a:rPr lang="az-Latn-AZ" sz="1400">
                <a:latin typeface="-apple-system"/>
              </a:rPr>
              <a:t>Deməli: </a:t>
            </a:r>
            <a:r>
              <a:rPr lang="en-US" sz="1400">
                <a:latin typeface="-apple-system"/>
              </a:rPr>
              <a:t>WSDL,  XML formatında olan xüsusi sənəddir. Məqsədi veb servisin necə işlədiyini təsvir etməkdir.</a:t>
            </a:r>
            <a:endParaRPr lang="az-Latn-AZ" sz="1400">
              <a:latin typeface="-apple-system"/>
            </a:endParaRPr>
          </a:p>
          <a:p>
            <a:pPr marL="742950" lvl="1" indent="-285750">
              <a:lnSpc>
                <a:spcPct val="150000"/>
              </a:lnSpc>
              <a:buFont typeface="Arial" panose="020B0604020202020204" pitchFamily="34" charset="0"/>
              <a:buChar char="•"/>
            </a:pPr>
            <a:r>
              <a:rPr lang="en-US" sz="1400" b="1"/>
              <a:t>Veb servis </a:t>
            </a:r>
            <a:r>
              <a:rPr lang="en-US" sz="1400"/>
              <a:t>– internet üzərindən iki fərqli proqramın bir-biri ilə danışmasını təmin edən interfeysdir.</a:t>
            </a:r>
          </a:p>
          <a:p>
            <a:pPr marL="742950" lvl="1" indent="-285750">
              <a:lnSpc>
                <a:spcPct val="150000"/>
              </a:lnSpc>
              <a:buFont typeface="Arial" panose="020B0604020202020204" pitchFamily="34" charset="0"/>
              <a:buChar char="•"/>
            </a:pPr>
            <a:r>
              <a:rPr lang="en-US" sz="1400"/>
              <a:t>Yəni: bir proqram digərinə sual (request) göndərir və cavab (response) alır.</a:t>
            </a:r>
          </a:p>
          <a:p>
            <a:pPr marL="742950" lvl="1" indent="-285750">
              <a:lnSpc>
                <a:spcPct val="150000"/>
              </a:lnSpc>
              <a:buFont typeface="Arial" panose="020B0604020202020204" pitchFamily="34" charset="0"/>
              <a:buChar char="•"/>
            </a:pPr>
            <a:r>
              <a:rPr lang="en-US" sz="1400" b="1"/>
              <a:t>Məsələn</a:t>
            </a:r>
            <a:r>
              <a:rPr lang="en-US" sz="1400"/>
              <a:t>:</a:t>
            </a:r>
          </a:p>
          <a:p>
            <a:pPr marL="1200150" lvl="2" indent="-285750">
              <a:lnSpc>
                <a:spcPct val="150000"/>
              </a:lnSpc>
              <a:buFont typeface="Wingdings" panose="05000000000000000000" pitchFamily="2" charset="2"/>
              <a:buChar char="q"/>
            </a:pPr>
            <a:r>
              <a:rPr lang="en-US" sz="1400"/>
              <a:t>Bir bank sistemi digərinə “Müştərinin balansını göndər” deyə sorğu göndərir.</a:t>
            </a:r>
          </a:p>
          <a:p>
            <a:pPr marL="1200150" lvl="2" indent="-285750">
              <a:lnSpc>
                <a:spcPct val="150000"/>
              </a:lnSpc>
              <a:buFont typeface="Wingdings" panose="05000000000000000000" pitchFamily="2" charset="2"/>
              <a:buChar char="q"/>
            </a:pPr>
            <a:r>
              <a:rPr lang="en-US" sz="1400"/>
              <a:t>Bir kitabxana sistemi başqa sistemə “ID-si 5 olan kitabın məlumatlarını ver” deyə sorğu göndərir.</a:t>
            </a:r>
          </a:p>
          <a:p>
            <a:pPr marL="742950" lvl="1" indent="-285750">
              <a:lnSpc>
                <a:spcPct val="150000"/>
              </a:lnSpc>
              <a:buFont typeface="Arial" panose="020B0604020202020204" pitchFamily="34" charset="0"/>
              <a:buChar char="•"/>
            </a:pPr>
            <a:r>
              <a:rPr lang="en-US" sz="1400"/>
              <a:t>Əsas xüsusiyyət: Standart protokollar (HTTP, SOAP, REST, XML, JSON) ilə işləyir.</a:t>
            </a:r>
          </a:p>
          <a:p>
            <a:pPr marL="742950" lvl="1" indent="-285750">
              <a:lnSpc>
                <a:spcPct val="150000"/>
              </a:lnSpc>
              <a:buFont typeface="Arial" panose="020B0604020202020204" pitchFamily="34" charset="0"/>
              <a:buChar char="•"/>
            </a:pPr>
            <a:r>
              <a:rPr lang="en-US" sz="1400"/>
              <a:t>Məqsəd: fərqli dillərdə yazılmış proqramların inteqrasiyası.</a:t>
            </a:r>
          </a:p>
          <a:p>
            <a:pPr>
              <a:lnSpc>
                <a:spcPct val="150000"/>
              </a:lnSpc>
            </a:pPr>
            <a:endParaRPr lang="az-Latn-AZ" sz="1400"/>
          </a:p>
          <a:p>
            <a:pPr>
              <a:lnSpc>
                <a:spcPct val="150000"/>
              </a:lnSpc>
            </a:pPr>
            <a:endParaRPr lang="az-Latn-AZ" sz="1400"/>
          </a:p>
          <a:p>
            <a:pPr>
              <a:lnSpc>
                <a:spcPct val="150000"/>
              </a:lnSpc>
            </a:pPr>
            <a:endParaRPr lang="az-Latn-AZ" sz="1400"/>
          </a:p>
          <a:p>
            <a:r>
              <a:rPr lang="en-US" sz="1400" b="1">
                <a:solidFill>
                  <a:srgbClr val="FF0000"/>
                </a:solidFill>
              </a:rPr>
              <a:t>WSDL nə məqsədlərlə istifadə edilir?</a:t>
            </a:r>
            <a:br>
              <a:rPr lang="en-US" sz="1400" b="1">
                <a:solidFill>
                  <a:srgbClr val="FF0000"/>
                </a:solidFill>
              </a:rPr>
            </a:br>
            <a:endParaRPr lang="en-US" sz="1400" b="1">
              <a:solidFill>
                <a:srgbClr val="FF0000"/>
              </a:solidFill>
            </a:endParaRPr>
          </a:p>
          <a:p>
            <a:r>
              <a:rPr lang="en-US" sz="1400"/>
              <a:t>1) </a:t>
            </a:r>
            <a:r>
              <a:rPr lang="en-US" sz="1400" b="1"/>
              <a:t>Xidmətin təsviri (contract/müqavilə)</a:t>
            </a:r>
            <a:r>
              <a:rPr lang="en-US" sz="1400"/>
              <a:t>:</a:t>
            </a:r>
          </a:p>
          <a:p>
            <a:pPr marL="742950" lvl="1" indent="-285750">
              <a:buFont typeface="Arial" panose="020B0604020202020204" pitchFamily="34" charset="0"/>
              <a:buChar char="•"/>
            </a:pPr>
            <a:r>
              <a:rPr lang="en-US" sz="1400"/>
              <a:t>Hansı metodlar </a:t>
            </a:r>
            <a:r>
              <a:rPr lang="en-US" sz="1400" i="1"/>
              <a:t>var</a:t>
            </a:r>
            <a:r>
              <a:rPr lang="en-US" sz="1400"/>
              <a:t> (GetBook, AddBook)</a:t>
            </a:r>
          </a:p>
          <a:p>
            <a:pPr marL="742950" lvl="1" indent="-285750">
              <a:buFont typeface="Arial" panose="020B0604020202020204" pitchFamily="34" charset="0"/>
              <a:buChar char="•"/>
            </a:pPr>
            <a:r>
              <a:rPr lang="en-US" sz="1400"/>
              <a:t>Hər metod hansı parametrləri qəbul edir (məsələn, title: </a:t>
            </a:r>
            <a:r>
              <a:rPr lang="en-US" sz="1400" i="1"/>
              <a:t>string</a:t>
            </a:r>
            <a:r>
              <a:rPr lang="en-US" sz="1400"/>
              <a:t>, id: </a:t>
            </a:r>
            <a:r>
              <a:rPr lang="en-US" sz="1400" i="1"/>
              <a:t>int</a:t>
            </a:r>
            <a:r>
              <a:rPr lang="en-US" sz="1400"/>
              <a:t>)</a:t>
            </a:r>
          </a:p>
          <a:p>
            <a:pPr marL="742950" lvl="1" indent="-285750">
              <a:buFont typeface="Arial" panose="020B0604020202020204" pitchFamily="34" charset="0"/>
              <a:buChar char="•"/>
            </a:pPr>
            <a:r>
              <a:rPr lang="en-US" sz="1400"/>
              <a:t>Hansı cavabı qaytarır</a:t>
            </a:r>
          </a:p>
          <a:p>
            <a:pPr marL="742950" lvl="1" indent="-285750">
              <a:buFont typeface="Arial" panose="020B0604020202020204" pitchFamily="34" charset="0"/>
              <a:buChar char="•"/>
            </a:pPr>
            <a:r>
              <a:rPr lang="en-US" sz="1400"/>
              <a:t>Servisə necə qoşulmaq olar (endpoint URL, protokol)</a:t>
            </a:r>
          </a:p>
          <a:p>
            <a:endParaRPr lang="en-US" sz="1400"/>
          </a:p>
          <a:p>
            <a:r>
              <a:rPr lang="en-US" sz="1400"/>
              <a:t>2) </a:t>
            </a:r>
            <a:r>
              <a:rPr lang="en-US" sz="1400" b="1"/>
              <a:t>Uyğunluq və standartlaşdırma</a:t>
            </a:r>
            <a:r>
              <a:rPr lang="en-US" sz="1400"/>
              <a:t>:</a:t>
            </a:r>
          </a:p>
          <a:p>
            <a:pPr marL="742950" lvl="1" indent="-285750">
              <a:buFont typeface="Arial" panose="020B0604020202020204" pitchFamily="34" charset="0"/>
              <a:buChar char="•"/>
            </a:pPr>
            <a:r>
              <a:rPr lang="en-US" sz="1400"/>
              <a:t>Müxtəlif şirkətlərin sistemləri bir-biri ilə problemsiz danışa bilsin deyə WSDL vasitəsilə ortaq standart yaranır.</a:t>
            </a:r>
          </a:p>
          <a:p>
            <a:pPr>
              <a:lnSpc>
                <a:spcPct val="150000"/>
              </a:lnSpc>
            </a:pPr>
            <a:endParaRPr lang="en-US" sz="1400"/>
          </a:p>
        </p:txBody>
      </p:sp>
    </p:spTree>
    <p:extLst>
      <p:ext uri="{BB962C8B-B14F-4D97-AF65-F5344CB8AC3E}">
        <p14:creationId xmlns:p14="http://schemas.microsoft.com/office/powerpoint/2010/main" val="3493671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86F5-9029-F0D4-6DED-11AFB3E661D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0FF4EC8-913A-BE19-299D-708A98C12A50}"/>
              </a:ext>
            </a:extLst>
          </p:cNvPr>
          <p:cNvSpPr txBox="1"/>
          <p:nvPr/>
        </p:nvSpPr>
        <p:spPr>
          <a:xfrm>
            <a:off x="203200" y="244826"/>
            <a:ext cx="11822545" cy="1077218"/>
          </a:xfrm>
          <a:prstGeom prst="rect">
            <a:avLst/>
          </a:prstGeom>
          <a:noFill/>
        </p:spPr>
        <p:txBody>
          <a:bodyPr wrap="square">
            <a:spAutoFit/>
          </a:bodyPr>
          <a:lstStyle/>
          <a:p>
            <a:r>
              <a:rPr lang="en-US" sz="1600">
                <a:latin typeface="-apple-system"/>
              </a:rPr>
              <a:t>Sadə nümunə</a:t>
            </a:r>
            <a:r>
              <a:rPr lang="az-Latn-AZ" sz="1600">
                <a:latin typeface="-apple-system"/>
              </a:rPr>
              <a:t> - CODE11</a:t>
            </a:r>
          </a:p>
          <a:p>
            <a:endParaRPr lang="az-Latn-AZ" sz="1600">
              <a:latin typeface="-apple-system"/>
            </a:endParaRPr>
          </a:p>
          <a:p>
            <a:r>
              <a:rPr lang="en-US" sz="1600"/>
              <a:t>Məsələn, Əgər biz </a:t>
            </a:r>
            <a:r>
              <a:rPr lang="en-US" sz="1600" b="1">
                <a:solidFill>
                  <a:srgbClr val="0070C0"/>
                </a:solidFill>
              </a:rPr>
              <a:t>SOAP</a:t>
            </a:r>
            <a:r>
              <a:rPr lang="en-US" sz="1600"/>
              <a:t> istifadə </a:t>
            </a:r>
            <a:r>
              <a:rPr lang="az-Latn-AZ" sz="1600"/>
              <a:t>etmiriksə</a:t>
            </a:r>
            <a:r>
              <a:rPr lang="en-US" sz="1600"/>
              <a:t> və sadəcə </a:t>
            </a:r>
            <a:r>
              <a:rPr lang="en-US" sz="1600" b="1"/>
              <a:t>XML</a:t>
            </a:r>
            <a:r>
              <a:rPr lang="en-US" sz="1600"/>
              <a:t> cavabını oxumaq istəyir</a:t>
            </a:r>
            <a:r>
              <a:rPr lang="az-Latn-AZ" sz="1600"/>
              <a:t>iksə</a:t>
            </a:r>
            <a:r>
              <a:rPr lang="en-US" sz="1600"/>
              <a:t>, onda </a:t>
            </a:r>
            <a:r>
              <a:rPr lang="en-US" sz="1600" b="1">
                <a:solidFill>
                  <a:srgbClr val="00B050"/>
                </a:solidFill>
              </a:rPr>
              <a:t>SimpleXML</a:t>
            </a:r>
            <a:r>
              <a:rPr lang="en-US" sz="1600"/>
              <a:t> və ya </a:t>
            </a:r>
            <a:r>
              <a:rPr lang="en-US" sz="1600" b="1">
                <a:solidFill>
                  <a:srgbClr val="00B050"/>
                </a:solidFill>
              </a:rPr>
              <a:t>DOMDocument</a:t>
            </a:r>
            <a:r>
              <a:rPr lang="en-US" sz="1600"/>
              <a:t> ilə </a:t>
            </a:r>
            <a:r>
              <a:rPr lang="en-US" sz="1600" b="1"/>
              <a:t>parse</a:t>
            </a:r>
            <a:r>
              <a:rPr lang="en-US" sz="1600"/>
              <a:t> edə bilər</a:t>
            </a:r>
            <a:r>
              <a:rPr lang="az-Latn-AZ" sz="1600"/>
              <a:t>ik. Buna aid nümunə əvvəldə görmüşdük indi yeni təkrar olsun deyə birdənə yazaq.</a:t>
            </a:r>
            <a:r>
              <a:rPr lang="en-US" sz="1600"/>
              <a:t>:</a:t>
            </a:r>
          </a:p>
        </p:txBody>
      </p:sp>
      <p:pic>
        <p:nvPicPr>
          <p:cNvPr id="3" name="Picture 2">
            <a:extLst>
              <a:ext uri="{FF2B5EF4-FFF2-40B4-BE49-F238E27FC236}">
                <a16:creationId xmlns:a16="http://schemas.microsoft.com/office/drawing/2014/main" id="{5D059A29-187C-E45D-33DB-142F963AE8BA}"/>
              </a:ext>
            </a:extLst>
          </p:cNvPr>
          <p:cNvPicPr>
            <a:picLocks noChangeAspect="1"/>
          </p:cNvPicPr>
          <p:nvPr/>
        </p:nvPicPr>
        <p:blipFill>
          <a:blip r:embed="rId2"/>
          <a:stretch>
            <a:fillRect/>
          </a:stretch>
        </p:blipFill>
        <p:spPr>
          <a:xfrm>
            <a:off x="6678763" y="1588654"/>
            <a:ext cx="5513237" cy="5269345"/>
          </a:xfrm>
          <a:prstGeom prst="rect">
            <a:avLst/>
          </a:prstGeom>
        </p:spPr>
      </p:pic>
    </p:spTree>
    <p:extLst>
      <p:ext uri="{BB962C8B-B14F-4D97-AF65-F5344CB8AC3E}">
        <p14:creationId xmlns:p14="http://schemas.microsoft.com/office/powerpoint/2010/main" val="4254121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AE398-D1EC-E88B-B636-ABE41AC9B6D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BCA82F1-94C9-F735-E15B-30B0F84A87CE}"/>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73363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4752D-5897-DB83-EE12-93E4278C744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2FFD2BA-EBE0-1CBE-6630-0ECE5123331E}"/>
              </a:ext>
            </a:extLst>
          </p:cNvPr>
          <p:cNvSpPr txBox="1"/>
          <p:nvPr/>
        </p:nvSpPr>
        <p:spPr>
          <a:xfrm>
            <a:off x="203200" y="244826"/>
            <a:ext cx="11822545" cy="738664"/>
          </a:xfrm>
          <a:prstGeom prst="rect">
            <a:avLst/>
          </a:prstGeom>
          <a:noFill/>
        </p:spPr>
        <p:txBody>
          <a:bodyPr wrap="square">
            <a:spAutoFit/>
          </a:bodyPr>
          <a:lstStyle/>
          <a:p>
            <a:r>
              <a:rPr lang="az-Latn-AZ" sz="1400">
                <a:latin typeface="-apple-system"/>
              </a:rPr>
              <a:t>İndi </a:t>
            </a:r>
            <a:r>
              <a:rPr lang="en-US" sz="1400" b="1">
                <a:latin typeface="-apple-system"/>
              </a:rPr>
              <a:t>WSDL</a:t>
            </a:r>
            <a:r>
              <a:rPr lang="en-US" sz="1400">
                <a:latin typeface="-apple-system"/>
              </a:rPr>
              <a:t> </a:t>
            </a:r>
            <a:r>
              <a:rPr lang="az-Latn-AZ" sz="1400">
                <a:latin typeface="-apple-system"/>
              </a:rPr>
              <a:t>ilə əlaqəli sadə bir kod yazaq. Ola bilər ki, hələdə başa düşməkdə çətinlik çəkəsiniz ancaq bir neçə nümunə sonra aydın gəlməyə başlayacaq bu mövzu.</a:t>
            </a:r>
          </a:p>
          <a:p>
            <a:endParaRPr lang="az-Latn-AZ" sz="1400">
              <a:latin typeface="-apple-system"/>
            </a:endParaRPr>
          </a:p>
          <a:p>
            <a:r>
              <a:rPr lang="az-Latn-AZ" sz="1400">
                <a:latin typeface="-apple-system"/>
              </a:rPr>
              <a:t>İlk olaraq əl ilə `</a:t>
            </a:r>
            <a:r>
              <a:rPr lang="az-Latn-AZ" sz="1400" b="1" u="sng">
                <a:solidFill>
                  <a:srgbClr val="0070C0"/>
                </a:solidFill>
                <a:latin typeface="-apple-system"/>
              </a:rPr>
              <a:t>calculator</a:t>
            </a:r>
            <a:r>
              <a:rPr lang="en-US" sz="1400" b="1" u="sng">
                <a:solidFill>
                  <a:srgbClr val="0070C0"/>
                </a:solidFill>
                <a:latin typeface="-apple-system"/>
              </a:rPr>
              <a:t>.wsdl</a:t>
            </a:r>
            <a:r>
              <a:rPr lang="az-Latn-AZ" sz="1400">
                <a:latin typeface="-apple-system"/>
              </a:rPr>
              <a:t>`</a:t>
            </a:r>
            <a:r>
              <a:rPr lang="en-US" sz="1400">
                <a:latin typeface="-apple-system"/>
              </a:rPr>
              <a:t> </a:t>
            </a:r>
            <a:r>
              <a:rPr lang="az-Latn-AZ" sz="1400">
                <a:latin typeface="-apple-system"/>
              </a:rPr>
              <a:t>adında </a:t>
            </a:r>
            <a:r>
              <a:rPr lang="en-US" sz="1400" b="1">
                <a:latin typeface="-apple-system"/>
              </a:rPr>
              <a:t>WSDL</a:t>
            </a:r>
            <a:r>
              <a:rPr lang="en-US" sz="1400">
                <a:latin typeface="-apple-system"/>
              </a:rPr>
              <a:t> </a:t>
            </a:r>
            <a:r>
              <a:rPr lang="az-Latn-AZ" sz="1400">
                <a:latin typeface="-apple-system"/>
              </a:rPr>
              <a:t>faylı yaradırıq.</a:t>
            </a:r>
            <a:endParaRPr lang="en-US" sz="1400"/>
          </a:p>
        </p:txBody>
      </p:sp>
      <p:pic>
        <p:nvPicPr>
          <p:cNvPr id="3" name="Picture 2">
            <a:extLst>
              <a:ext uri="{FF2B5EF4-FFF2-40B4-BE49-F238E27FC236}">
                <a16:creationId xmlns:a16="http://schemas.microsoft.com/office/drawing/2014/main" id="{25D4BF2C-79C8-C274-C17C-445A9EA9179D}"/>
              </a:ext>
            </a:extLst>
          </p:cNvPr>
          <p:cNvPicPr>
            <a:picLocks noChangeAspect="1"/>
          </p:cNvPicPr>
          <p:nvPr/>
        </p:nvPicPr>
        <p:blipFill>
          <a:blip r:embed="rId2"/>
          <a:stretch>
            <a:fillRect/>
          </a:stretch>
        </p:blipFill>
        <p:spPr>
          <a:xfrm>
            <a:off x="4721843" y="2050472"/>
            <a:ext cx="7470157" cy="4807527"/>
          </a:xfrm>
          <a:prstGeom prst="rect">
            <a:avLst/>
          </a:prstGeom>
        </p:spPr>
      </p:pic>
    </p:spTree>
    <p:extLst>
      <p:ext uri="{BB962C8B-B14F-4D97-AF65-F5344CB8AC3E}">
        <p14:creationId xmlns:p14="http://schemas.microsoft.com/office/powerpoint/2010/main" val="2076351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61AD-8BB8-4591-A3D8-FCF2B34CFA0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BF91E3F-9408-8572-2E3A-27A261743F2E}"/>
              </a:ext>
            </a:extLst>
          </p:cNvPr>
          <p:cNvSpPr txBox="1"/>
          <p:nvPr/>
        </p:nvSpPr>
        <p:spPr>
          <a:xfrm>
            <a:off x="203200" y="180174"/>
            <a:ext cx="11822545" cy="4801314"/>
          </a:xfrm>
          <a:prstGeom prst="rect">
            <a:avLst/>
          </a:prstGeom>
          <a:noFill/>
        </p:spPr>
        <p:txBody>
          <a:bodyPr wrap="square">
            <a:spAutoFit/>
          </a:bodyPr>
          <a:lstStyle/>
          <a:p>
            <a:r>
              <a:rPr lang="en-US" b="1">
                <a:latin typeface="-apple-system"/>
              </a:rPr>
              <a:t>calculator.wsdl </a:t>
            </a:r>
            <a:r>
              <a:rPr lang="en-US">
                <a:latin typeface="-apple-system"/>
              </a:rPr>
              <a:t>faylının quruluşu</a:t>
            </a:r>
            <a:r>
              <a:rPr lang="az-Latn-AZ">
                <a:latin typeface="-apple-system"/>
              </a:rPr>
              <a:t>.</a:t>
            </a:r>
          </a:p>
          <a:p>
            <a:endParaRPr lang="az-Latn-AZ">
              <a:latin typeface="-apple-system"/>
            </a:endParaRPr>
          </a:p>
          <a:p>
            <a:endParaRPr lang="az-Latn-AZ"/>
          </a:p>
          <a:p>
            <a:endParaRPr lang="az-Latn-AZ"/>
          </a:p>
          <a:p>
            <a:endParaRPr lang="az-Latn-AZ"/>
          </a:p>
          <a:p>
            <a:endParaRPr lang="az-Latn-AZ"/>
          </a:p>
          <a:p>
            <a:endParaRPr lang="az-Latn-AZ"/>
          </a:p>
          <a:p>
            <a:pPr marL="285750" indent="-285750">
              <a:lnSpc>
                <a:spcPct val="150000"/>
              </a:lnSpc>
              <a:buFont typeface="Arial" panose="020B0604020202020204" pitchFamily="34" charset="0"/>
              <a:buChar char="•"/>
            </a:pPr>
            <a:r>
              <a:rPr lang="en-US" b="1"/>
              <a:t>xmlns="..." </a:t>
            </a:r>
            <a:r>
              <a:rPr lang="az-Latn-AZ"/>
              <a:t>	   </a:t>
            </a:r>
            <a:r>
              <a:rPr lang="en-US"/>
              <a:t>– əsas namespace (standart WSDL).</a:t>
            </a:r>
          </a:p>
          <a:p>
            <a:pPr marL="285750" indent="-285750">
              <a:lnSpc>
                <a:spcPct val="150000"/>
              </a:lnSpc>
              <a:buFont typeface="Arial" panose="020B0604020202020204" pitchFamily="34" charset="0"/>
              <a:buChar char="•"/>
            </a:pPr>
            <a:r>
              <a:rPr lang="en-US" b="1"/>
              <a:t>xmlns:soap </a:t>
            </a:r>
            <a:r>
              <a:rPr lang="az-Latn-AZ"/>
              <a:t>	   </a:t>
            </a:r>
            <a:r>
              <a:rPr lang="en-US"/>
              <a:t>– SOAP-a aid elementlər üçün istifadə olunur.</a:t>
            </a:r>
          </a:p>
          <a:p>
            <a:pPr marL="285750" indent="-285750">
              <a:lnSpc>
                <a:spcPct val="150000"/>
              </a:lnSpc>
              <a:buFont typeface="Arial" panose="020B0604020202020204" pitchFamily="34" charset="0"/>
              <a:buChar char="•"/>
            </a:pPr>
            <a:r>
              <a:rPr lang="en-US" b="1"/>
              <a:t>xmlns:xsd </a:t>
            </a:r>
            <a:r>
              <a:rPr lang="az-Latn-AZ"/>
              <a:t>	   </a:t>
            </a:r>
            <a:r>
              <a:rPr lang="en-US"/>
              <a:t>– XML Schema tipi (məs: xsd:int, xsd:string).</a:t>
            </a:r>
          </a:p>
          <a:p>
            <a:pPr marL="285750" indent="-285750">
              <a:lnSpc>
                <a:spcPct val="150000"/>
              </a:lnSpc>
              <a:buFont typeface="Arial" panose="020B0604020202020204" pitchFamily="34" charset="0"/>
              <a:buChar char="•"/>
            </a:pPr>
            <a:r>
              <a:rPr lang="en-US" b="1"/>
              <a:t>xmlns:tns </a:t>
            </a:r>
            <a:r>
              <a:rPr lang="az-Latn-AZ"/>
              <a:t>	   </a:t>
            </a:r>
            <a:r>
              <a:rPr lang="en-US"/>
              <a:t>– bu servisin özünə aid namespace</a:t>
            </a:r>
            <a:r>
              <a:rPr lang="az-Latn-AZ"/>
              <a:t> -dir</a:t>
            </a:r>
            <a:r>
              <a:rPr lang="en-US"/>
              <a:t> (biz http://example.com/calc verdik).</a:t>
            </a:r>
          </a:p>
          <a:p>
            <a:pPr marL="285750" indent="-285750">
              <a:lnSpc>
                <a:spcPct val="150000"/>
              </a:lnSpc>
              <a:buFont typeface="Arial" panose="020B0604020202020204" pitchFamily="34" charset="0"/>
              <a:buChar char="•"/>
            </a:pPr>
            <a:r>
              <a:rPr lang="en-US" b="1"/>
              <a:t>targetNamespace</a:t>
            </a:r>
            <a:r>
              <a:rPr lang="en-US"/>
              <a:t> – bu servisin unikal ünvanıdır.</a:t>
            </a:r>
          </a:p>
          <a:p>
            <a:pPr marL="285750" indent="-285750">
              <a:lnSpc>
                <a:spcPct val="150000"/>
              </a:lnSpc>
              <a:buFont typeface="Arial" panose="020B0604020202020204" pitchFamily="34" charset="0"/>
              <a:buChar char="•"/>
            </a:pPr>
            <a:endParaRPr lang="en-US"/>
          </a:p>
          <a:p>
            <a:r>
              <a:rPr lang="en-US"/>
              <a:t>Sadə dillə: burda deyir</a:t>
            </a:r>
            <a:r>
              <a:rPr lang="az-Latn-AZ"/>
              <a:t>ik</a:t>
            </a:r>
            <a:r>
              <a:rPr lang="en-US"/>
              <a:t> ki, “mənim servisimin adı </a:t>
            </a:r>
            <a:r>
              <a:rPr lang="en-US" b="1"/>
              <a:t>http://example.com/calc</a:t>
            </a:r>
            <a:r>
              <a:rPr lang="az-Latn-AZ" b="1"/>
              <a:t> </a:t>
            </a:r>
            <a:r>
              <a:rPr lang="en-US"/>
              <a:t>-dir və belə bir WSDL təsvir edir</a:t>
            </a:r>
            <a:r>
              <a:rPr lang="az-Latn-AZ"/>
              <a:t>ik</a:t>
            </a:r>
            <a:r>
              <a:rPr lang="en-US"/>
              <a:t>”.</a:t>
            </a:r>
          </a:p>
        </p:txBody>
      </p:sp>
      <p:pic>
        <p:nvPicPr>
          <p:cNvPr id="3" name="Picture 2">
            <a:extLst>
              <a:ext uri="{FF2B5EF4-FFF2-40B4-BE49-F238E27FC236}">
                <a16:creationId xmlns:a16="http://schemas.microsoft.com/office/drawing/2014/main" id="{106B6688-3FB7-6BBB-4063-C8B9FA493CA0}"/>
              </a:ext>
            </a:extLst>
          </p:cNvPr>
          <p:cNvPicPr>
            <a:picLocks noChangeAspect="1"/>
          </p:cNvPicPr>
          <p:nvPr/>
        </p:nvPicPr>
        <p:blipFill>
          <a:blip r:embed="rId2"/>
          <a:stretch>
            <a:fillRect/>
          </a:stretch>
        </p:blipFill>
        <p:spPr>
          <a:xfrm>
            <a:off x="0" y="604895"/>
            <a:ext cx="4791744" cy="1238423"/>
          </a:xfrm>
          <a:prstGeom prst="rect">
            <a:avLst/>
          </a:prstGeom>
        </p:spPr>
      </p:pic>
    </p:spTree>
    <p:extLst>
      <p:ext uri="{BB962C8B-B14F-4D97-AF65-F5344CB8AC3E}">
        <p14:creationId xmlns:p14="http://schemas.microsoft.com/office/powerpoint/2010/main" val="600609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A626-EE68-4F59-1E8F-63A300C791F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1C40F04-8450-1599-3753-FDC685F955A9}"/>
              </a:ext>
            </a:extLst>
          </p:cNvPr>
          <p:cNvSpPr txBox="1"/>
          <p:nvPr/>
        </p:nvSpPr>
        <p:spPr>
          <a:xfrm>
            <a:off x="203200" y="244826"/>
            <a:ext cx="11822545" cy="5909310"/>
          </a:xfrm>
          <a:prstGeom prst="rect">
            <a:avLst/>
          </a:prstGeom>
          <a:noFill/>
        </p:spPr>
        <p:txBody>
          <a:bodyPr wrap="square">
            <a:spAutoFit/>
          </a:bodyPr>
          <a:lstStyle/>
          <a:p>
            <a:r>
              <a:rPr lang="en-US" b="1">
                <a:latin typeface="-apple-system"/>
              </a:rPr>
              <a:t>&lt;types&gt; </a:t>
            </a:r>
            <a:r>
              <a:rPr lang="en-US">
                <a:latin typeface="-apple-system"/>
              </a:rPr>
              <a:t>– məlumat tiplərinin təsviri</a:t>
            </a:r>
            <a:endParaRPr lang="az-Latn-AZ">
              <a:latin typeface="-apple-system"/>
            </a:endParaRP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a:t>Burada </a:t>
            </a:r>
            <a:r>
              <a:rPr lang="en-US" b="1"/>
              <a:t>sorğu</a:t>
            </a:r>
            <a:r>
              <a:rPr lang="en-US"/>
              <a:t> və </a:t>
            </a:r>
            <a:r>
              <a:rPr lang="en-US" b="1"/>
              <a:t>cavab</a:t>
            </a:r>
            <a:r>
              <a:rPr lang="en-US"/>
              <a:t> üçün gözlənilən format yazılır:</a:t>
            </a:r>
          </a:p>
          <a:p>
            <a:pPr marL="742950" lvl="1" indent="-285750">
              <a:lnSpc>
                <a:spcPct val="150000"/>
              </a:lnSpc>
              <a:buFont typeface="Arial" panose="020B0604020202020204" pitchFamily="34" charset="0"/>
              <a:buChar char="•"/>
            </a:pPr>
            <a:r>
              <a:rPr lang="en-US" b="1"/>
              <a:t>Add</a:t>
            </a:r>
            <a:r>
              <a:rPr lang="en-US"/>
              <a:t> – müraciət ediləcək metod (parametrləri var: </a:t>
            </a:r>
            <a:r>
              <a:rPr lang="en-US" b="1"/>
              <a:t>num1</a:t>
            </a:r>
            <a:r>
              <a:rPr lang="en-US"/>
              <a:t>, </a:t>
            </a:r>
            <a:r>
              <a:rPr lang="en-US" b="1"/>
              <a:t>num2</a:t>
            </a:r>
            <a:r>
              <a:rPr lang="en-US"/>
              <a:t> → hər ikisi </a:t>
            </a:r>
            <a:r>
              <a:rPr lang="en-US" b="1"/>
              <a:t>int</a:t>
            </a:r>
            <a:r>
              <a:rPr lang="en-US"/>
              <a:t>).</a:t>
            </a:r>
          </a:p>
          <a:p>
            <a:pPr marL="742950" lvl="1" indent="-285750">
              <a:lnSpc>
                <a:spcPct val="150000"/>
              </a:lnSpc>
              <a:buFont typeface="Arial" panose="020B0604020202020204" pitchFamily="34" charset="0"/>
              <a:buChar char="•"/>
            </a:pPr>
            <a:r>
              <a:rPr lang="en-US" b="1"/>
              <a:t>AddResponse</a:t>
            </a:r>
            <a:r>
              <a:rPr lang="en-US"/>
              <a:t> – cavab tipi (</a:t>
            </a:r>
            <a:r>
              <a:rPr lang="en-US" b="1"/>
              <a:t>int</a:t>
            </a:r>
            <a:r>
              <a:rPr lang="en-US"/>
              <a:t>).</a:t>
            </a:r>
          </a:p>
          <a:p>
            <a:endParaRPr lang="en-US"/>
          </a:p>
          <a:p>
            <a:r>
              <a:rPr lang="en-US" b="1"/>
              <a:t>Yəni</a:t>
            </a:r>
            <a:r>
              <a:rPr lang="en-US"/>
              <a:t>: “Add metodu 2 tam ədəd qəbul edir və 1 tam ədəd qaytarır”.</a:t>
            </a:r>
          </a:p>
        </p:txBody>
      </p:sp>
      <p:pic>
        <p:nvPicPr>
          <p:cNvPr id="3" name="Picture 2">
            <a:extLst>
              <a:ext uri="{FF2B5EF4-FFF2-40B4-BE49-F238E27FC236}">
                <a16:creationId xmlns:a16="http://schemas.microsoft.com/office/drawing/2014/main" id="{7AE46562-97E0-0EE8-C709-F6DFAA9EE832}"/>
              </a:ext>
            </a:extLst>
          </p:cNvPr>
          <p:cNvPicPr>
            <a:picLocks noChangeAspect="1"/>
          </p:cNvPicPr>
          <p:nvPr/>
        </p:nvPicPr>
        <p:blipFill>
          <a:blip r:embed="rId2"/>
          <a:stretch>
            <a:fillRect/>
          </a:stretch>
        </p:blipFill>
        <p:spPr>
          <a:xfrm>
            <a:off x="0" y="698426"/>
            <a:ext cx="4439270" cy="3115110"/>
          </a:xfrm>
          <a:prstGeom prst="rect">
            <a:avLst/>
          </a:prstGeom>
        </p:spPr>
      </p:pic>
    </p:spTree>
    <p:extLst>
      <p:ext uri="{BB962C8B-B14F-4D97-AF65-F5344CB8AC3E}">
        <p14:creationId xmlns:p14="http://schemas.microsoft.com/office/powerpoint/2010/main" val="1760648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A8C75-B364-C1DF-69BD-7B51E708A11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8ED10D4-53E7-DB20-7B99-D4DDCDE614B6}"/>
              </a:ext>
            </a:extLst>
          </p:cNvPr>
          <p:cNvSpPr txBox="1"/>
          <p:nvPr/>
        </p:nvSpPr>
        <p:spPr>
          <a:xfrm>
            <a:off x="203200" y="244826"/>
            <a:ext cx="11822545" cy="6017032"/>
          </a:xfrm>
          <a:prstGeom prst="rect">
            <a:avLst/>
          </a:prstGeom>
          <a:noFill/>
        </p:spPr>
        <p:txBody>
          <a:bodyPr wrap="square">
            <a:spAutoFit/>
          </a:bodyPr>
          <a:lstStyle/>
          <a:p>
            <a:r>
              <a:rPr lang="en-US" sz="1100" b="1">
                <a:latin typeface="-apple-system"/>
              </a:rPr>
              <a:t>&lt;message&gt; </a:t>
            </a:r>
            <a:r>
              <a:rPr lang="en-US" sz="1100">
                <a:latin typeface="-apple-system"/>
              </a:rPr>
              <a:t>– mesajların strukturu</a:t>
            </a:r>
            <a:endParaRPr lang="az-Latn-AZ" sz="1100">
              <a:latin typeface="-apple-system"/>
            </a:endParaRPr>
          </a:p>
          <a:p>
            <a:endParaRPr lang="az-Latn-AZ" sz="1100">
              <a:latin typeface="-apple-system"/>
            </a:endParaRPr>
          </a:p>
          <a:p>
            <a:endParaRPr lang="az-Latn-AZ" sz="1100">
              <a:latin typeface="-apple-system"/>
            </a:endParaRPr>
          </a:p>
          <a:p>
            <a:endParaRPr lang="az-Latn-AZ" sz="1100">
              <a:latin typeface="-apple-system"/>
            </a:endParaRPr>
          </a:p>
          <a:p>
            <a:endParaRPr lang="az-Latn-AZ" sz="1100">
              <a:latin typeface="-apple-system"/>
            </a:endParaRPr>
          </a:p>
          <a:p>
            <a:endParaRPr lang="az-Latn-AZ" sz="1100">
              <a:latin typeface="-apple-system"/>
            </a:endParaRPr>
          </a:p>
          <a:p>
            <a:endParaRPr lang="az-Latn-AZ" sz="1100">
              <a:latin typeface="-apple-system"/>
            </a:endParaRPr>
          </a:p>
          <a:p>
            <a:endParaRPr lang="az-Latn-AZ" sz="1100">
              <a:latin typeface="-apple-system"/>
            </a:endParaRPr>
          </a:p>
          <a:p>
            <a:pPr marL="285750" indent="-285750">
              <a:lnSpc>
                <a:spcPct val="150000"/>
              </a:lnSpc>
              <a:buFont typeface="Arial" panose="020B0604020202020204" pitchFamily="34" charset="0"/>
              <a:buChar char="•"/>
            </a:pPr>
            <a:r>
              <a:rPr lang="en-US" sz="1100" b="1"/>
              <a:t>AddRequest</a:t>
            </a:r>
            <a:r>
              <a:rPr lang="en-US" sz="1100"/>
              <a:t> → müştəri serverə sorğu göndərəndə istifadə ediləcək mesaj.</a:t>
            </a:r>
          </a:p>
          <a:p>
            <a:pPr marL="285750" indent="-285750">
              <a:lnSpc>
                <a:spcPct val="150000"/>
              </a:lnSpc>
              <a:buFont typeface="Arial" panose="020B0604020202020204" pitchFamily="34" charset="0"/>
              <a:buChar char="•"/>
            </a:pPr>
            <a:r>
              <a:rPr lang="en-US" sz="1100" b="1"/>
              <a:t>AddResponse</a:t>
            </a:r>
            <a:r>
              <a:rPr lang="en-US" sz="1100"/>
              <a:t> → serverdən geri gələn cavab mesajı.</a:t>
            </a:r>
          </a:p>
          <a:p>
            <a:endParaRPr lang="az-Latn-AZ" sz="1100"/>
          </a:p>
          <a:p>
            <a:r>
              <a:rPr lang="en-US" sz="1100"/>
              <a:t>Bunlar tipik SOAP envelop</a:t>
            </a:r>
            <a:r>
              <a:rPr lang="az-Latn-AZ" sz="1100"/>
              <a:t> </a:t>
            </a:r>
            <a:r>
              <a:rPr lang="en-US" sz="1100"/>
              <a:t>-a yerləşdiriləcək məlumatlardır.</a:t>
            </a:r>
            <a:endParaRPr lang="az-Latn-AZ" sz="1100"/>
          </a:p>
          <a:p>
            <a:endParaRPr lang="az-Latn-AZ" sz="1100"/>
          </a:p>
          <a:p>
            <a:endParaRPr lang="az-Latn-AZ" sz="1100"/>
          </a:p>
          <a:p>
            <a:endParaRPr lang="az-Latn-AZ" sz="1100"/>
          </a:p>
          <a:p>
            <a:endParaRPr lang="az-Latn-AZ" sz="1100"/>
          </a:p>
          <a:p>
            <a:r>
              <a:rPr lang="en-US" sz="1100" b="1"/>
              <a:t>&lt;portType&gt; </a:t>
            </a:r>
            <a:r>
              <a:rPr lang="en-US" sz="1100"/>
              <a:t>– əməliyyatların (metodların) siyahısı</a:t>
            </a:r>
            <a:endParaRPr lang="az-Latn-AZ" sz="1100"/>
          </a:p>
          <a:p>
            <a:endParaRPr lang="az-Latn-AZ" sz="1100"/>
          </a:p>
          <a:p>
            <a:endParaRPr lang="az-Latn-AZ" sz="1100"/>
          </a:p>
          <a:p>
            <a:endParaRPr lang="az-Latn-AZ" sz="1100"/>
          </a:p>
          <a:p>
            <a:endParaRPr lang="az-Latn-AZ" sz="1100"/>
          </a:p>
          <a:p>
            <a:endParaRPr lang="az-Latn-AZ" sz="1100"/>
          </a:p>
          <a:p>
            <a:endParaRPr lang="az-Latn-AZ" sz="1100"/>
          </a:p>
          <a:p>
            <a:endParaRPr lang="az-Latn-AZ" sz="1100"/>
          </a:p>
          <a:p>
            <a:endParaRPr lang="az-Latn-AZ" sz="1100"/>
          </a:p>
          <a:p>
            <a:endParaRPr lang="az-Latn-AZ" sz="1100"/>
          </a:p>
          <a:p>
            <a:pPr marL="171450" indent="-171450">
              <a:lnSpc>
                <a:spcPct val="150000"/>
              </a:lnSpc>
              <a:buFont typeface="Arial" panose="020B0604020202020204" pitchFamily="34" charset="0"/>
              <a:buChar char="•"/>
            </a:pPr>
            <a:r>
              <a:rPr lang="en-US" sz="1100" b="1"/>
              <a:t>CalculatorPortType</a:t>
            </a:r>
            <a:r>
              <a:rPr lang="en-US" sz="1100"/>
              <a:t> – bu servisin interfeysi kimidir.</a:t>
            </a:r>
          </a:p>
          <a:p>
            <a:pPr marL="171450" indent="-171450">
              <a:lnSpc>
                <a:spcPct val="150000"/>
              </a:lnSpc>
              <a:buFont typeface="Arial" panose="020B0604020202020204" pitchFamily="34" charset="0"/>
              <a:buChar char="•"/>
            </a:pPr>
            <a:r>
              <a:rPr lang="en-US" sz="1100" b="1"/>
              <a:t>Add</a:t>
            </a:r>
            <a:r>
              <a:rPr lang="en-US" sz="1100"/>
              <a:t> əməliyyatı var.</a:t>
            </a:r>
          </a:p>
          <a:p>
            <a:pPr marL="628650" lvl="1" indent="-171450">
              <a:lnSpc>
                <a:spcPct val="150000"/>
              </a:lnSpc>
              <a:buFont typeface="Wingdings" panose="05000000000000000000" pitchFamily="2" charset="2"/>
              <a:buChar char="q"/>
            </a:pPr>
            <a:r>
              <a:rPr lang="en-US" sz="1100" b="1"/>
              <a:t>Giriş</a:t>
            </a:r>
            <a:r>
              <a:rPr lang="en-US" sz="1100"/>
              <a:t> → AddRequest</a:t>
            </a:r>
          </a:p>
          <a:p>
            <a:pPr marL="628650" lvl="1" indent="-171450">
              <a:lnSpc>
                <a:spcPct val="150000"/>
              </a:lnSpc>
              <a:buFont typeface="Wingdings" panose="05000000000000000000" pitchFamily="2" charset="2"/>
              <a:buChar char="q"/>
            </a:pPr>
            <a:r>
              <a:rPr lang="en-US" sz="1100" b="1"/>
              <a:t>Çıxış</a:t>
            </a:r>
            <a:r>
              <a:rPr lang="en-US" sz="1100"/>
              <a:t> → AddResponse</a:t>
            </a:r>
          </a:p>
          <a:p>
            <a:endParaRPr lang="en-US" sz="1100"/>
          </a:p>
          <a:p>
            <a:r>
              <a:rPr lang="en-US" sz="1100"/>
              <a:t>Yəni: “Mənim servisimin Add adlı bir funksiyası var, bu funksiyanın girişi və çıxışı yuxarıda təsvir olundu”.</a:t>
            </a:r>
          </a:p>
        </p:txBody>
      </p:sp>
      <p:pic>
        <p:nvPicPr>
          <p:cNvPr id="3" name="Picture 2">
            <a:extLst>
              <a:ext uri="{FF2B5EF4-FFF2-40B4-BE49-F238E27FC236}">
                <a16:creationId xmlns:a16="http://schemas.microsoft.com/office/drawing/2014/main" id="{7D491D24-6F91-B08B-C961-F6161C6B405D}"/>
              </a:ext>
            </a:extLst>
          </p:cNvPr>
          <p:cNvPicPr>
            <a:picLocks noChangeAspect="1"/>
          </p:cNvPicPr>
          <p:nvPr/>
        </p:nvPicPr>
        <p:blipFill>
          <a:blip r:embed="rId2"/>
          <a:stretch>
            <a:fillRect/>
          </a:stretch>
        </p:blipFill>
        <p:spPr>
          <a:xfrm>
            <a:off x="0" y="520743"/>
            <a:ext cx="2983345" cy="1030859"/>
          </a:xfrm>
          <a:prstGeom prst="rect">
            <a:avLst/>
          </a:prstGeom>
        </p:spPr>
      </p:pic>
      <p:pic>
        <p:nvPicPr>
          <p:cNvPr id="5" name="Picture 4">
            <a:extLst>
              <a:ext uri="{FF2B5EF4-FFF2-40B4-BE49-F238E27FC236}">
                <a16:creationId xmlns:a16="http://schemas.microsoft.com/office/drawing/2014/main" id="{C3262069-594A-AA28-48BC-8AA6998BC5D6}"/>
              </a:ext>
            </a:extLst>
          </p:cNvPr>
          <p:cNvPicPr>
            <a:picLocks noChangeAspect="1"/>
          </p:cNvPicPr>
          <p:nvPr/>
        </p:nvPicPr>
        <p:blipFill>
          <a:blip r:embed="rId3"/>
          <a:stretch>
            <a:fillRect/>
          </a:stretch>
        </p:blipFill>
        <p:spPr>
          <a:xfrm>
            <a:off x="0" y="3429000"/>
            <a:ext cx="2704603" cy="1228640"/>
          </a:xfrm>
          <a:prstGeom prst="rect">
            <a:avLst/>
          </a:prstGeom>
        </p:spPr>
      </p:pic>
    </p:spTree>
    <p:extLst>
      <p:ext uri="{BB962C8B-B14F-4D97-AF65-F5344CB8AC3E}">
        <p14:creationId xmlns:p14="http://schemas.microsoft.com/office/powerpoint/2010/main" val="3555859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60950-3790-EA6F-567E-D58E5F561E0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0509A4C-FCBC-508B-F516-76007C63A16E}"/>
              </a:ext>
            </a:extLst>
          </p:cNvPr>
          <p:cNvSpPr txBox="1"/>
          <p:nvPr/>
        </p:nvSpPr>
        <p:spPr>
          <a:xfrm>
            <a:off x="203200" y="244826"/>
            <a:ext cx="11822545" cy="5909310"/>
          </a:xfrm>
          <a:prstGeom prst="rect">
            <a:avLst/>
          </a:prstGeom>
          <a:noFill/>
        </p:spPr>
        <p:txBody>
          <a:bodyPr wrap="square">
            <a:spAutoFit/>
          </a:bodyPr>
          <a:lstStyle/>
          <a:p>
            <a:r>
              <a:rPr lang="en-US" b="1">
                <a:latin typeface="-apple-system"/>
              </a:rPr>
              <a:t>&lt;binding&gt; </a:t>
            </a:r>
            <a:r>
              <a:rPr lang="en-US">
                <a:latin typeface="-apple-system"/>
              </a:rPr>
              <a:t>– əməliyyatların necə icra olunacağı</a:t>
            </a:r>
            <a:endParaRPr lang="az-Latn-AZ">
              <a:latin typeface="-apple-system"/>
            </a:endParaRPr>
          </a:p>
          <a:p>
            <a:endParaRPr lang="az-Latn-AZ">
              <a:latin typeface="-apple-system"/>
            </a:endParaRPr>
          </a:p>
          <a:p>
            <a:endParaRPr lang="az-Latn-AZ"/>
          </a:p>
          <a:p>
            <a:endParaRPr lang="az-Latn-AZ"/>
          </a:p>
          <a:p>
            <a:endParaRPr lang="az-Latn-AZ"/>
          </a:p>
          <a:p>
            <a:endParaRPr lang="az-Latn-AZ"/>
          </a:p>
          <a:p>
            <a:endParaRPr lang="az-Latn-AZ"/>
          </a:p>
          <a:p>
            <a:endParaRPr lang="az-Latn-AZ"/>
          </a:p>
          <a:p>
            <a:endParaRPr lang="az-Latn-AZ"/>
          </a:p>
          <a:p>
            <a:endParaRPr lang="az-Latn-AZ"/>
          </a:p>
          <a:p>
            <a:pPr marL="285750" indent="-285750">
              <a:lnSpc>
                <a:spcPct val="150000"/>
              </a:lnSpc>
              <a:buFont typeface="Arial" panose="020B0604020202020204" pitchFamily="34" charset="0"/>
              <a:buChar char="•"/>
            </a:pPr>
            <a:r>
              <a:rPr lang="en-US" b="1"/>
              <a:t>CalculatorBinding</a:t>
            </a:r>
            <a:r>
              <a:rPr lang="en-US"/>
              <a:t> – portType ilə əlaqələndirilir.</a:t>
            </a:r>
          </a:p>
          <a:p>
            <a:pPr marL="285750" indent="-285750">
              <a:lnSpc>
                <a:spcPct val="150000"/>
              </a:lnSpc>
              <a:buFont typeface="Arial" panose="020B0604020202020204" pitchFamily="34" charset="0"/>
              <a:buChar char="•"/>
            </a:pPr>
            <a:r>
              <a:rPr lang="en-US" b="1"/>
              <a:t>soap:binding </a:t>
            </a:r>
            <a:r>
              <a:rPr lang="en-US"/>
              <a:t>– SOAP protokolundan istifadə olunur.</a:t>
            </a:r>
          </a:p>
          <a:p>
            <a:pPr marL="742950" lvl="1" indent="-285750">
              <a:lnSpc>
                <a:spcPct val="150000"/>
              </a:lnSpc>
              <a:buFont typeface="Wingdings" panose="05000000000000000000" pitchFamily="2" charset="2"/>
              <a:buChar char="q"/>
            </a:pPr>
            <a:r>
              <a:rPr lang="en-US" b="1"/>
              <a:t>style="document" </a:t>
            </a:r>
            <a:r>
              <a:rPr lang="en-US"/>
              <a:t>– yəni SOAP mesajı XML sənədi formasında göndərilir.</a:t>
            </a:r>
          </a:p>
          <a:p>
            <a:pPr marL="742950" lvl="1" indent="-285750">
              <a:lnSpc>
                <a:spcPct val="150000"/>
              </a:lnSpc>
              <a:buFont typeface="Wingdings" panose="05000000000000000000" pitchFamily="2" charset="2"/>
              <a:buChar char="q"/>
            </a:pPr>
            <a:r>
              <a:rPr lang="en-US" b="1"/>
              <a:t>transport="http://schemas.xmlsoap.org/soap/http" </a:t>
            </a:r>
            <a:r>
              <a:rPr lang="en-US"/>
              <a:t>– HTTP ilə ötürüləcək.</a:t>
            </a:r>
          </a:p>
          <a:p>
            <a:pPr marL="285750" indent="-285750">
              <a:lnSpc>
                <a:spcPct val="150000"/>
              </a:lnSpc>
              <a:buFont typeface="Arial" panose="020B0604020202020204" pitchFamily="34" charset="0"/>
              <a:buChar char="•"/>
            </a:pPr>
            <a:r>
              <a:rPr lang="en-US" b="1"/>
              <a:t>operation name="Add" </a:t>
            </a:r>
            <a:r>
              <a:rPr lang="en-US"/>
              <a:t>– Add əməliyyatı üçün qaydalar.</a:t>
            </a:r>
          </a:p>
          <a:p>
            <a:pPr marL="742950" lvl="1" indent="-285750">
              <a:lnSpc>
                <a:spcPct val="150000"/>
              </a:lnSpc>
              <a:buFont typeface="Wingdings" panose="05000000000000000000" pitchFamily="2" charset="2"/>
              <a:buChar char="q"/>
            </a:pPr>
            <a:r>
              <a:rPr lang="en-US" b="1"/>
              <a:t>soapAction</a:t>
            </a:r>
            <a:r>
              <a:rPr lang="en-US"/>
              <a:t> – SOAP header-də gedəcək unikal əməliyyat identifikatoru.</a:t>
            </a:r>
          </a:p>
          <a:p>
            <a:endParaRPr lang="en-US"/>
          </a:p>
          <a:p>
            <a:r>
              <a:rPr lang="en-US" b="1"/>
              <a:t>Yəni</a:t>
            </a:r>
            <a:r>
              <a:rPr lang="en-US"/>
              <a:t>: “Add əməliyyatı HTTP üzərindən SOAP mesajı ilə çağırılır”.</a:t>
            </a:r>
          </a:p>
        </p:txBody>
      </p:sp>
      <p:pic>
        <p:nvPicPr>
          <p:cNvPr id="3" name="Picture 2">
            <a:extLst>
              <a:ext uri="{FF2B5EF4-FFF2-40B4-BE49-F238E27FC236}">
                <a16:creationId xmlns:a16="http://schemas.microsoft.com/office/drawing/2014/main" id="{A6B24E41-8BB1-E6F2-F396-882F82F5A785}"/>
              </a:ext>
            </a:extLst>
          </p:cNvPr>
          <p:cNvPicPr>
            <a:picLocks noChangeAspect="1"/>
          </p:cNvPicPr>
          <p:nvPr/>
        </p:nvPicPr>
        <p:blipFill>
          <a:blip r:embed="rId2"/>
          <a:stretch>
            <a:fillRect/>
          </a:stretch>
        </p:blipFill>
        <p:spPr>
          <a:xfrm>
            <a:off x="0" y="706491"/>
            <a:ext cx="6544588" cy="1943371"/>
          </a:xfrm>
          <a:prstGeom prst="rect">
            <a:avLst/>
          </a:prstGeom>
        </p:spPr>
      </p:pic>
    </p:spTree>
    <p:extLst>
      <p:ext uri="{BB962C8B-B14F-4D97-AF65-F5344CB8AC3E}">
        <p14:creationId xmlns:p14="http://schemas.microsoft.com/office/powerpoint/2010/main" val="407822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19AD4-C77C-9DCE-6DD7-FB09D2346ED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619A032-A514-247F-6CFB-C318164C05B9}"/>
              </a:ext>
            </a:extLst>
          </p:cNvPr>
          <p:cNvSpPr txBox="1"/>
          <p:nvPr/>
        </p:nvSpPr>
        <p:spPr>
          <a:xfrm>
            <a:off x="203200" y="244826"/>
            <a:ext cx="11822545" cy="4247317"/>
          </a:xfrm>
          <a:prstGeom prst="rect">
            <a:avLst/>
          </a:prstGeom>
          <a:noFill/>
        </p:spPr>
        <p:txBody>
          <a:bodyPr wrap="square">
            <a:spAutoFit/>
          </a:bodyPr>
          <a:lstStyle/>
          <a:p>
            <a:r>
              <a:rPr lang="en-US" b="1">
                <a:latin typeface="-apple-system"/>
              </a:rPr>
              <a:t>&lt;service&gt; </a:t>
            </a:r>
            <a:r>
              <a:rPr lang="en-US">
                <a:latin typeface="-apple-system"/>
              </a:rPr>
              <a:t>– servis haqqında məlumat</a:t>
            </a:r>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pPr marL="285750" indent="-285750">
              <a:buFont typeface="Arial" panose="020B0604020202020204" pitchFamily="34" charset="0"/>
              <a:buChar char="•"/>
            </a:pPr>
            <a:r>
              <a:rPr lang="en-US" b="1"/>
              <a:t>CalculatorService</a:t>
            </a:r>
            <a:r>
              <a:rPr lang="en-US"/>
              <a:t> – servisin adı.</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CalculatorPort</a:t>
            </a:r>
            <a:r>
              <a:rPr lang="en-US"/>
              <a:t> – bu servisin fiziki ünvanı.</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soap:address location="..." </a:t>
            </a:r>
            <a:r>
              <a:rPr lang="en-US"/>
              <a:t>– serverin ünvanı. </a:t>
            </a:r>
            <a:r>
              <a:rPr lang="en-US" b="1"/>
              <a:t>Burada</a:t>
            </a:r>
            <a:r>
              <a:rPr lang="en-US"/>
              <a:t>:</a:t>
            </a:r>
            <a:r>
              <a:rPr lang="az-Latn-AZ"/>
              <a:t> </a:t>
            </a:r>
            <a:r>
              <a:rPr lang="az-Latn-AZ" u="sng">
                <a:solidFill>
                  <a:srgbClr val="00B0F0"/>
                </a:solidFill>
              </a:rPr>
              <a:t>http://localhost/REST-API/Calculator.php</a:t>
            </a:r>
          </a:p>
          <a:p>
            <a:pPr marL="285750" indent="-285750">
              <a:buFont typeface="Arial" panose="020B0604020202020204" pitchFamily="34" charset="0"/>
              <a:buChar char="•"/>
            </a:pPr>
            <a:endParaRPr lang="az-Latn-AZ"/>
          </a:p>
          <a:p>
            <a:r>
              <a:rPr lang="en-US"/>
              <a:t>Yəni </a:t>
            </a:r>
            <a:r>
              <a:rPr lang="en-US" b="1"/>
              <a:t>SOAP</a:t>
            </a:r>
            <a:r>
              <a:rPr lang="en-US"/>
              <a:t> sorğuları bu </a:t>
            </a:r>
            <a:r>
              <a:rPr lang="en-US" b="1"/>
              <a:t>URL</a:t>
            </a:r>
            <a:r>
              <a:rPr lang="en-US"/>
              <a:t>-ə göndəriləcək.</a:t>
            </a:r>
            <a:r>
              <a:rPr lang="az-Latn-AZ"/>
              <a:t> Sadə dillə: “Əgər kimsə bu servisdən istifadə etmək istəsə, bu URL-ə SOAP sorğusu göndərməlidir”.</a:t>
            </a:r>
            <a:endParaRPr lang="en-US"/>
          </a:p>
        </p:txBody>
      </p:sp>
      <p:pic>
        <p:nvPicPr>
          <p:cNvPr id="3" name="Picture 2">
            <a:extLst>
              <a:ext uri="{FF2B5EF4-FFF2-40B4-BE49-F238E27FC236}">
                <a16:creationId xmlns:a16="http://schemas.microsoft.com/office/drawing/2014/main" id="{9E6BBEC4-536B-DB3E-3CD0-8EE5115876DF}"/>
              </a:ext>
            </a:extLst>
          </p:cNvPr>
          <p:cNvPicPr>
            <a:picLocks noChangeAspect="1"/>
          </p:cNvPicPr>
          <p:nvPr/>
        </p:nvPicPr>
        <p:blipFill>
          <a:blip r:embed="rId2"/>
          <a:stretch>
            <a:fillRect/>
          </a:stretch>
        </p:blipFill>
        <p:spPr>
          <a:xfrm>
            <a:off x="0" y="740553"/>
            <a:ext cx="5553850" cy="1257475"/>
          </a:xfrm>
          <a:prstGeom prst="rect">
            <a:avLst/>
          </a:prstGeom>
        </p:spPr>
      </p:pic>
    </p:spTree>
    <p:extLst>
      <p:ext uri="{BB962C8B-B14F-4D97-AF65-F5344CB8AC3E}">
        <p14:creationId xmlns:p14="http://schemas.microsoft.com/office/powerpoint/2010/main" val="3606411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B8C4-5E72-7B60-4FFF-430346B04B9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9D50EDD-3D88-061E-0CB0-B5CC34FAA124}"/>
              </a:ext>
            </a:extLst>
          </p:cNvPr>
          <p:cNvSpPr txBox="1"/>
          <p:nvPr/>
        </p:nvSpPr>
        <p:spPr>
          <a:xfrm>
            <a:off x="203200" y="244826"/>
            <a:ext cx="11822545" cy="1754326"/>
          </a:xfrm>
          <a:prstGeom prst="rect">
            <a:avLst/>
          </a:prstGeom>
          <a:noFill/>
        </p:spPr>
        <p:txBody>
          <a:bodyPr wrap="square">
            <a:spAutoFit/>
          </a:bodyPr>
          <a:lstStyle/>
          <a:p>
            <a:r>
              <a:rPr lang="az-Latn-AZ"/>
              <a:t>Y</a:t>
            </a:r>
            <a:r>
              <a:rPr lang="en-US"/>
              <a:t>azdığı</a:t>
            </a:r>
            <a:r>
              <a:rPr lang="az-Latn-AZ"/>
              <a:t>mız</a:t>
            </a:r>
            <a:r>
              <a:rPr lang="en-US"/>
              <a:t> kod iki fayldan ibarətdir:</a:t>
            </a:r>
          </a:p>
          <a:p>
            <a:pPr marL="742950" lvl="1" indent="-285750">
              <a:lnSpc>
                <a:spcPct val="150000"/>
              </a:lnSpc>
              <a:buFont typeface="Arial" panose="020B0604020202020204" pitchFamily="34" charset="0"/>
              <a:buChar char="•"/>
            </a:pPr>
            <a:r>
              <a:rPr lang="en-US" b="1"/>
              <a:t>client.php </a:t>
            </a:r>
            <a:r>
              <a:rPr lang="az-Latn-AZ" b="1"/>
              <a:t>	</a:t>
            </a:r>
            <a:r>
              <a:rPr lang="en-US"/>
              <a:t>→ SOAP müştərisi (yəni xidmətə müraciət edən tərəf)</a:t>
            </a:r>
          </a:p>
          <a:p>
            <a:pPr marL="742950" lvl="1" indent="-285750">
              <a:lnSpc>
                <a:spcPct val="150000"/>
              </a:lnSpc>
              <a:buFont typeface="Arial" panose="020B0604020202020204" pitchFamily="34" charset="0"/>
              <a:buChar char="•"/>
            </a:pPr>
            <a:r>
              <a:rPr lang="en-US" b="1"/>
              <a:t>Calculator.php </a:t>
            </a:r>
            <a:r>
              <a:rPr lang="az-Latn-AZ" b="1"/>
              <a:t>  </a:t>
            </a:r>
            <a:r>
              <a:rPr lang="en-US"/>
              <a:t>→ SOAP serveri (yəni xidmət verən tərəf)</a:t>
            </a:r>
            <a:endParaRPr lang="az-Latn-AZ"/>
          </a:p>
          <a:p>
            <a:endParaRPr lang="az-Latn-AZ"/>
          </a:p>
          <a:p>
            <a:endParaRPr lang="en-US"/>
          </a:p>
        </p:txBody>
      </p:sp>
      <p:pic>
        <p:nvPicPr>
          <p:cNvPr id="3" name="Picture 2">
            <a:extLst>
              <a:ext uri="{FF2B5EF4-FFF2-40B4-BE49-F238E27FC236}">
                <a16:creationId xmlns:a16="http://schemas.microsoft.com/office/drawing/2014/main" id="{289F2ADD-86CB-04BC-3C09-6A8BEDD00DE1}"/>
              </a:ext>
            </a:extLst>
          </p:cNvPr>
          <p:cNvPicPr>
            <a:picLocks noChangeAspect="1"/>
          </p:cNvPicPr>
          <p:nvPr/>
        </p:nvPicPr>
        <p:blipFill>
          <a:blip r:embed="rId2"/>
          <a:stretch>
            <a:fillRect/>
          </a:stretch>
        </p:blipFill>
        <p:spPr>
          <a:xfrm>
            <a:off x="0" y="1528862"/>
            <a:ext cx="12192000" cy="2562599"/>
          </a:xfrm>
          <a:prstGeom prst="rect">
            <a:avLst/>
          </a:prstGeom>
        </p:spPr>
      </p:pic>
    </p:spTree>
    <p:extLst>
      <p:ext uri="{BB962C8B-B14F-4D97-AF65-F5344CB8AC3E}">
        <p14:creationId xmlns:p14="http://schemas.microsoft.com/office/powerpoint/2010/main" val="294114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A729B-2F4C-BF33-77EB-EBCE7C98D41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9A4F994-6EF7-AC01-B812-052CD634ED29}"/>
              </a:ext>
            </a:extLst>
          </p:cNvPr>
          <p:cNvSpPr txBox="1"/>
          <p:nvPr/>
        </p:nvSpPr>
        <p:spPr>
          <a:xfrm>
            <a:off x="203200" y="244826"/>
            <a:ext cx="11822545" cy="3139321"/>
          </a:xfrm>
          <a:prstGeom prst="rect">
            <a:avLst/>
          </a:prstGeom>
          <a:noFill/>
        </p:spPr>
        <p:txBody>
          <a:bodyPr wrap="square">
            <a:spAutoFit/>
          </a:bodyPr>
          <a:lstStyle/>
          <a:p>
            <a:r>
              <a:rPr lang="en-US">
                <a:latin typeface="-apple-system"/>
              </a:rPr>
              <a:t>Başqa Nümunə (Şəxs Məlumatı):</a:t>
            </a:r>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r>
              <a:rPr lang="en-US"/>
              <a:t>Bu nümunələri brauzerdə açın – </a:t>
            </a:r>
            <a:r>
              <a:rPr lang="en-US" b="1"/>
              <a:t>XML kimi göstəriləcək</a:t>
            </a:r>
            <a:r>
              <a:rPr lang="en-US"/>
              <a:t>.</a:t>
            </a:r>
          </a:p>
          <a:p>
            <a:endParaRPr lang="en-US"/>
          </a:p>
        </p:txBody>
      </p:sp>
      <p:pic>
        <p:nvPicPr>
          <p:cNvPr id="3" name="Picture 2">
            <a:extLst>
              <a:ext uri="{FF2B5EF4-FFF2-40B4-BE49-F238E27FC236}">
                <a16:creationId xmlns:a16="http://schemas.microsoft.com/office/drawing/2014/main" id="{B47FC8BB-0BB1-4ADE-E924-B63506994015}"/>
              </a:ext>
            </a:extLst>
          </p:cNvPr>
          <p:cNvPicPr>
            <a:picLocks noChangeAspect="1"/>
          </p:cNvPicPr>
          <p:nvPr/>
        </p:nvPicPr>
        <p:blipFill>
          <a:blip r:embed="rId2"/>
          <a:stretch>
            <a:fillRect/>
          </a:stretch>
        </p:blipFill>
        <p:spPr>
          <a:xfrm>
            <a:off x="0" y="678813"/>
            <a:ext cx="2362530" cy="1686160"/>
          </a:xfrm>
          <a:prstGeom prst="rect">
            <a:avLst/>
          </a:prstGeom>
        </p:spPr>
      </p:pic>
      <p:pic>
        <p:nvPicPr>
          <p:cNvPr id="5" name="Picture 4">
            <a:extLst>
              <a:ext uri="{FF2B5EF4-FFF2-40B4-BE49-F238E27FC236}">
                <a16:creationId xmlns:a16="http://schemas.microsoft.com/office/drawing/2014/main" id="{3083E84A-DF68-C498-6C88-184A1948FB62}"/>
              </a:ext>
            </a:extLst>
          </p:cNvPr>
          <p:cNvPicPr>
            <a:picLocks noChangeAspect="1"/>
          </p:cNvPicPr>
          <p:nvPr/>
        </p:nvPicPr>
        <p:blipFill>
          <a:blip r:embed="rId3"/>
          <a:stretch>
            <a:fillRect/>
          </a:stretch>
        </p:blipFill>
        <p:spPr>
          <a:xfrm>
            <a:off x="0" y="4708446"/>
            <a:ext cx="6280727" cy="2149554"/>
          </a:xfrm>
          <a:prstGeom prst="rect">
            <a:avLst/>
          </a:prstGeom>
        </p:spPr>
      </p:pic>
      <p:pic>
        <p:nvPicPr>
          <p:cNvPr id="8" name="Picture 7">
            <a:extLst>
              <a:ext uri="{FF2B5EF4-FFF2-40B4-BE49-F238E27FC236}">
                <a16:creationId xmlns:a16="http://schemas.microsoft.com/office/drawing/2014/main" id="{4A9A9392-0A5E-FF46-94A7-C13BA81E3BDF}"/>
              </a:ext>
            </a:extLst>
          </p:cNvPr>
          <p:cNvPicPr>
            <a:picLocks noChangeAspect="1"/>
          </p:cNvPicPr>
          <p:nvPr/>
        </p:nvPicPr>
        <p:blipFill>
          <a:blip r:embed="rId4"/>
          <a:stretch>
            <a:fillRect/>
          </a:stretch>
        </p:blipFill>
        <p:spPr>
          <a:xfrm>
            <a:off x="6427286" y="4708446"/>
            <a:ext cx="5764714" cy="2149554"/>
          </a:xfrm>
          <a:prstGeom prst="rect">
            <a:avLst/>
          </a:prstGeom>
        </p:spPr>
      </p:pic>
    </p:spTree>
    <p:extLst>
      <p:ext uri="{BB962C8B-B14F-4D97-AF65-F5344CB8AC3E}">
        <p14:creationId xmlns:p14="http://schemas.microsoft.com/office/powerpoint/2010/main" val="949294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BBBBB-FBC3-9179-943C-24148BEFB22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D1E00AE-3E61-1C7E-F5F8-8BC1A5132C6B}"/>
              </a:ext>
            </a:extLst>
          </p:cNvPr>
          <p:cNvSpPr txBox="1"/>
          <p:nvPr/>
        </p:nvSpPr>
        <p:spPr>
          <a:xfrm>
            <a:off x="203200" y="244826"/>
            <a:ext cx="11822545" cy="5788379"/>
          </a:xfrm>
          <a:prstGeom prst="rect">
            <a:avLst/>
          </a:prstGeom>
          <a:noFill/>
        </p:spPr>
        <p:txBody>
          <a:bodyPr wrap="square">
            <a:spAutoFit/>
          </a:bodyPr>
          <a:lstStyle/>
          <a:p>
            <a:pPr marL="342900" indent="-342900">
              <a:buAutoNum type="arabicPeriod"/>
            </a:pPr>
            <a:r>
              <a:rPr lang="en-US" sz="1200" b="1"/>
              <a:t>client.php </a:t>
            </a:r>
            <a:r>
              <a:rPr lang="en-US" sz="1200"/>
              <a:t>(Müştəri tərəfi)</a:t>
            </a:r>
            <a:endParaRPr lang="az-Latn-AZ" sz="1200"/>
          </a:p>
          <a:p>
            <a:pPr marL="342900" indent="-342900">
              <a:buAutoNum type="arabicPeriod"/>
            </a:pPr>
            <a:endParaRPr lang="az-Latn-AZ" sz="1200"/>
          </a:p>
          <a:p>
            <a:endParaRPr lang="en-US" sz="1200"/>
          </a:p>
          <a:p>
            <a:r>
              <a:rPr lang="en-US" sz="1200" b="1"/>
              <a:t>İzahı</a:t>
            </a:r>
            <a:r>
              <a:rPr lang="en-US" sz="1200"/>
              <a:t>:</a:t>
            </a:r>
            <a:endParaRPr lang="az-Latn-AZ" sz="1200"/>
          </a:p>
          <a:p>
            <a:endParaRPr lang="en-US" sz="1200"/>
          </a:p>
          <a:p>
            <a:r>
              <a:rPr lang="az-Latn-AZ" sz="1200"/>
              <a:t>a) </a:t>
            </a:r>
            <a:r>
              <a:rPr lang="en-US" sz="1200" b="1"/>
              <a:t>new </a:t>
            </a:r>
            <a:r>
              <a:rPr lang="en-US" sz="1200" b="1" i="1"/>
              <a:t>SoapClient</a:t>
            </a:r>
            <a:r>
              <a:rPr lang="en-US" sz="1200" b="1"/>
              <a:t>("...")</a:t>
            </a:r>
          </a:p>
          <a:p>
            <a:pPr marL="285750" indent="-285750">
              <a:lnSpc>
                <a:spcPct val="150000"/>
              </a:lnSpc>
              <a:buFont typeface="Arial" panose="020B0604020202020204" pitchFamily="34" charset="0"/>
              <a:buChar char="•"/>
            </a:pPr>
            <a:r>
              <a:rPr lang="en-US" sz="1200"/>
              <a:t>Burada </a:t>
            </a:r>
            <a:r>
              <a:rPr lang="en-US" sz="1200" b="1"/>
              <a:t>SoapClient</a:t>
            </a:r>
            <a:r>
              <a:rPr lang="en-US" sz="1200"/>
              <a:t> obyektini yaradır</a:t>
            </a:r>
            <a:r>
              <a:rPr lang="az-Latn-AZ" sz="1200"/>
              <a:t>ıq</a:t>
            </a:r>
            <a:r>
              <a:rPr lang="en-US" sz="1200"/>
              <a:t>.</a:t>
            </a:r>
          </a:p>
          <a:p>
            <a:pPr marL="285750" indent="-285750">
              <a:lnSpc>
                <a:spcPct val="150000"/>
              </a:lnSpc>
              <a:buFont typeface="Arial" panose="020B0604020202020204" pitchFamily="34" charset="0"/>
              <a:buChar char="•"/>
            </a:pPr>
            <a:r>
              <a:rPr lang="en-US" sz="1200"/>
              <a:t>Parametr olaraq </a:t>
            </a:r>
            <a:r>
              <a:rPr lang="en-US" sz="1200" b="1"/>
              <a:t>WSDL</a:t>
            </a:r>
            <a:r>
              <a:rPr lang="en-US" sz="1200"/>
              <a:t> faylının ünvanını verir</a:t>
            </a:r>
            <a:r>
              <a:rPr lang="az-Latn-AZ" sz="1200"/>
              <a:t>ik</a:t>
            </a:r>
            <a:r>
              <a:rPr lang="en-US" sz="1200"/>
              <a:t>:</a:t>
            </a:r>
            <a:r>
              <a:rPr lang="az-Latn-AZ" sz="1200"/>
              <a:t> </a:t>
            </a:r>
            <a:r>
              <a:rPr lang="en-US" sz="1200" u="sng">
                <a:solidFill>
                  <a:srgbClr val="00B0F0"/>
                </a:solidFill>
              </a:rPr>
              <a:t>http://localhost/REST-API/calculator.wsdl</a:t>
            </a:r>
          </a:p>
          <a:p>
            <a:pPr marL="285750" indent="-285750">
              <a:lnSpc>
                <a:spcPct val="150000"/>
              </a:lnSpc>
              <a:buFont typeface="Arial" panose="020B0604020202020204" pitchFamily="34" charset="0"/>
              <a:buChar char="•"/>
            </a:pPr>
            <a:r>
              <a:rPr lang="en-US" sz="1200" b="1"/>
              <a:t>WSDL</a:t>
            </a:r>
            <a:r>
              <a:rPr lang="en-US" sz="1200"/>
              <a:t> (Web Services Description Language) faylı </a:t>
            </a:r>
            <a:r>
              <a:rPr lang="en-US" sz="1200" b="1"/>
              <a:t>SOAP</a:t>
            </a:r>
            <a:r>
              <a:rPr lang="en-US" sz="1200"/>
              <a:t> servisin necə işlədiyini təsvir edir:</a:t>
            </a:r>
          </a:p>
          <a:p>
            <a:pPr marL="1200150" lvl="2" indent="-285750">
              <a:lnSpc>
                <a:spcPct val="150000"/>
              </a:lnSpc>
              <a:buFont typeface="Wingdings" panose="05000000000000000000" pitchFamily="2" charset="2"/>
              <a:buChar char="q"/>
            </a:pPr>
            <a:r>
              <a:rPr lang="en-US" sz="1200"/>
              <a:t>hansı metodlar mövcuddur,</a:t>
            </a:r>
          </a:p>
          <a:p>
            <a:pPr marL="1200150" lvl="2" indent="-285750">
              <a:lnSpc>
                <a:spcPct val="150000"/>
              </a:lnSpc>
              <a:buFont typeface="Wingdings" panose="05000000000000000000" pitchFamily="2" charset="2"/>
              <a:buChar char="q"/>
            </a:pPr>
            <a:r>
              <a:rPr lang="en-US" sz="1200"/>
              <a:t>metodların hansı parametrləri </a:t>
            </a:r>
            <a:r>
              <a:rPr lang="en-US" sz="1200" i="1"/>
              <a:t>var</a:t>
            </a:r>
            <a:r>
              <a:rPr lang="en-US" sz="1200"/>
              <a:t>,</a:t>
            </a:r>
          </a:p>
          <a:p>
            <a:pPr marL="1200150" lvl="2" indent="-285750">
              <a:lnSpc>
                <a:spcPct val="150000"/>
              </a:lnSpc>
              <a:buFont typeface="Wingdings" panose="05000000000000000000" pitchFamily="2" charset="2"/>
              <a:buChar char="q"/>
            </a:pPr>
            <a:r>
              <a:rPr lang="en-US" sz="1200"/>
              <a:t>hansı tip nəticə qaytarır və s.</a:t>
            </a:r>
            <a:endParaRPr lang="az-Latn-AZ" sz="1200"/>
          </a:p>
          <a:p>
            <a:pPr marL="1200150" lvl="2" indent="-285750">
              <a:lnSpc>
                <a:spcPct val="150000"/>
              </a:lnSpc>
              <a:buFont typeface="Wingdings" panose="05000000000000000000" pitchFamily="2" charset="2"/>
              <a:buChar char="q"/>
            </a:pPr>
            <a:endParaRPr lang="az-Latn-AZ" sz="1200"/>
          </a:p>
          <a:p>
            <a:endParaRPr lang="en-US" sz="1200"/>
          </a:p>
          <a:p>
            <a:r>
              <a:rPr lang="az-Latn-AZ" sz="1200"/>
              <a:t>b) </a:t>
            </a:r>
            <a:r>
              <a:rPr lang="en-US" sz="1200" b="1"/>
              <a:t>$client-&gt;Add([...])</a:t>
            </a:r>
          </a:p>
          <a:p>
            <a:pPr marL="742950" lvl="1" indent="-285750">
              <a:lnSpc>
                <a:spcPct val="150000"/>
              </a:lnSpc>
              <a:buFont typeface="Arial" panose="020B0604020202020204" pitchFamily="34" charset="0"/>
              <a:buChar char="•"/>
            </a:pPr>
            <a:r>
              <a:rPr lang="en-US" sz="1200"/>
              <a:t>Burada </a:t>
            </a:r>
            <a:r>
              <a:rPr lang="en-US" sz="1200" b="1"/>
              <a:t>WSDL</a:t>
            </a:r>
            <a:r>
              <a:rPr lang="az-Latn-AZ" sz="1200"/>
              <a:t> </a:t>
            </a:r>
            <a:r>
              <a:rPr lang="en-US" sz="1200"/>
              <a:t>-də təsvir olunmuş </a:t>
            </a:r>
            <a:r>
              <a:rPr lang="en-US" sz="1200" b="1"/>
              <a:t>Add</a:t>
            </a:r>
            <a:r>
              <a:rPr lang="en-US" sz="1200"/>
              <a:t> metodu çağırılır.</a:t>
            </a:r>
          </a:p>
          <a:p>
            <a:pPr marL="742950" lvl="1" indent="-285750">
              <a:lnSpc>
                <a:spcPct val="150000"/>
              </a:lnSpc>
              <a:buFont typeface="Arial" panose="020B0604020202020204" pitchFamily="34" charset="0"/>
              <a:buChar char="•"/>
            </a:pPr>
            <a:r>
              <a:rPr lang="en-US" sz="1200"/>
              <a:t>Ona massiv (</a:t>
            </a:r>
            <a:r>
              <a:rPr lang="en-US" sz="1200" i="1"/>
              <a:t>array</a:t>
            </a:r>
            <a:r>
              <a:rPr lang="en-US" sz="1200"/>
              <a:t>) ötürür</a:t>
            </a:r>
            <a:r>
              <a:rPr lang="az-Latn-AZ" sz="1200"/>
              <a:t>ük</a:t>
            </a:r>
            <a:r>
              <a:rPr lang="en-US" sz="1200"/>
              <a:t>:</a:t>
            </a:r>
            <a:r>
              <a:rPr lang="az-Latn-AZ" sz="1200"/>
              <a:t> </a:t>
            </a:r>
            <a:r>
              <a:rPr lang="az-Latn-AZ" sz="1200" b="1"/>
              <a:t>["num1" =&gt; 5, "num2" =&gt; 7]</a:t>
            </a:r>
          </a:p>
          <a:p>
            <a:pPr marL="742950" lvl="1" indent="-285750">
              <a:lnSpc>
                <a:spcPct val="150000"/>
              </a:lnSpc>
              <a:buFont typeface="Arial" panose="020B0604020202020204" pitchFamily="34" charset="0"/>
              <a:buChar char="•"/>
            </a:pPr>
            <a:endParaRPr lang="az-Latn-AZ" sz="1200" b="1"/>
          </a:p>
          <a:p>
            <a:endParaRPr lang="az-Latn-AZ" sz="1200"/>
          </a:p>
          <a:p>
            <a:r>
              <a:rPr lang="az-Latn-AZ" sz="1200"/>
              <a:t>c) </a:t>
            </a:r>
            <a:r>
              <a:rPr lang="en-US" sz="1200" b="1"/>
              <a:t>echo "Nəticə: " . $result; </a:t>
            </a:r>
            <a:endParaRPr lang="az-Latn-AZ" sz="1200" b="1"/>
          </a:p>
          <a:p>
            <a:pPr marL="742950" lvl="1" indent="-285750">
              <a:lnSpc>
                <a:spcPct val="150000"/>
              </a:lnSpc>
              <a:buFont typeface="Arial" panose="020B0604020202020204" pitchFamily="34" charset="0"/>
              <a:buChar char="•"/>
            </a:pPr>
            <a:r>
              <a:rPr lang="en-US" sz="1200"/>
              <a:t>Serverdən gələn nəticəni ekrana yazdırır</a:t>
            </a:r>
            <a:r>
              <a:rPr lang="az-Latn-AZ" sz="1200"/>
              <a:t>ıq</a:t>
            </a:r>
            <a:r>
              <a:rPr lang="en-US" sz="1200"/>
              <a:t>.</a:t>
            </a:r>
            <a:endParaRPr lang="az-Latn-AZ" sz="1200"/>
          </a:p>
          <a:p>
            <a:pPr marL="0" lvl="1">
              <a:lnSpc>
                <a:spcPct val="150000"/>
              </a:lnSpc>
            </a:pPr>
            <a:endParaRPr lang="az-Latn-AZ" sz="1200"/>
          </a:p>
          <a:p>
            <a:pPr marL="0" lvl="1">
              <a:lnSpc>
                <a:spcPct val="150000"/>
              </a:lnSpc>
            </a:pPr>
            <a:r>
              <a:rPr lang="az-Latn-AZ" sz="1200"/>
              <a:t>d) </a:t>
            </a:r>
            <a:r>
              <a:rPr lang="az-Latn-AZ" sz="1200" b="1"/>
              <a:t>try/catch </a:t>
            </a:r>
          </a:p>
          <a:p>
            <a:pPr marL="628650" lvl="2" indent="-171450">
              <a:lnSpc>
                <a:spcPct val="150000"/>
              </a:lnSpc>
              <a:buFont typeface="Arial" panose="020B0604020202020204" pitchFamily="34" charset="0"/>
              <a:buChar char="•"/>
            </a:pPr>
            <a:r>
              <a:rPr lang="az-Latn-AZ" sz="1200"/>
              <a:t>Əgər </a:t>
            </a:r>
            <a:r>
              <a:rPr lang="az-Latn-AZ" sz="1200" b="1"/>
              <a:t>SOAP</a:t>
            </a:r>
            <a:r>
              <a:rPr lang="az-Latn-AZ" sz="1200"/>
              <a:t> çağırışı zamanı hər hansı bir problem olsa (məsələn, WSDL tapılmadı, server cavab vermədi), </a:t>
            </a:r>
            <a:r>
              <a:rPr lang="az-Latn-AZ" sz="1200" b="1"/>
              <a:t>Exception</a:t>
            </a:r>
            <a:r>
              <a:rPr lang="az-Latn-AZ" sz="1200"/>
              <a:t> atılacaq və </a:t>
            </a:r>
            <a:r>
              <a:rPr lang="az-Latn-AZ" sz="1200" b="1"/>
              <a:t>catch</a:t>
            </a:r>
            <a:r>
              <a:rPr lang="az-Latn-AZ" sz="1200"/>
              <a:t> blokunda xəta mesajını görəcəksən.</a:t>
            </a:r>
          </a:p>
        </p:txBody>
      </p:sp>
      <p:pic>
        <p:nvPicPr>
          <p:cNvPr id="3" name="Picture 2">
            <a:extLst>
              <a:ext uri="{FF2B5EF4-FFF2-40B4-BE49-F238E27FC236}">
                <a16:creationId xmlns:a16="http://schemas.microsoft.com/office/drawing/2014/main" id="{24189C93-4E12-D871-871A-6A6EEB63721F}"/>
              </a:ext>
            </a:extLst>
          </p:cNvPr>
          <p:cNvPicPr>
            <a:picLocks noChangeAspect="1"/>
          </p:cNvPicPr>
          <p:nvPr/>
        </p:nvPicPr>
        <p:blipFill>
          <a:blip r:embed="rId2"/>
          <a:stretch>
            <a:fillRect/>
          </a:stretch>
        </p:blipFill>
        <p:spPr>
          <a:xfrm>
            <a:off x="6317673" y="0"/>
            <a:ext cx="5874327" cy="2674652"/>
          </a:xfrm>
          <a:prstGeom prst="rect">
            <a:avLst/>
          </a:prstGeom>
        </p:spPr>
      </p:pic>
    </p:spTree>
    <p:extLst>
      <p:ext uri="{BB962C8B-B14F-4D97-AF65-F5344CB8AC3E}">
        <p14:creationId xmlns:p14="http://schemas.microsoft.com/office/powerpoint/2010/main" val="1312497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9E6C-CA2E-65D2-75F5-A2A178F3535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87B30EC-B7CC-35CF-E3BC-651BC7294D00}"/>
              </a:ext>
            </a:extLst>
          </p:cNvPr>
          <p:cNvSpPr txBox="1"/>
          <p:nvPr/>
        </p:nvSpPr>
        <p:spPr>
          <a:xfrm>
            <a:off x="203200" y="244826"/>
            <a:ext cx="11822545" cy="5878532"/>
          </a:xfrm>
          <a:prstGeom prst="rect">
            <a:avLst/>
          </a:prstGeom>
          <a:noFill/>
        </p:spPr>
        <p:txBody>
          <a:bodyPr wrap="square">
            <a:spAutoFit/>
          </a:bodyPr>
          <a:lstStyle/>
          <a:p>
            <a:r>
              <a:rPr lang="en-US" sz="1400" b="1">
                <a:latin typeface="-apple-system"/>
              </a:rPr>
              <a:t>Calculator.php (Server tərəfi)</a:t>
            </a:r>
            <a:endParaRPr lang="az-Latn-AZ" sz="1400" b="1">
              <a:latin typeface="-apple-system"/>
            </a:endParaRPr>
          </a:p>
          <a:p>
            <a:endParaRPr lang="az-Latn-AZ" sz="1400">
              <a:latin typeface="-apple-system"/>
            </a:endParaRPr>
          </a:p>
          <a:p>
            <a:r>
              <a:rPr lang="az-Latn-AZ" sz="1400" i="1"/>
              <a:t>a) </a:t>
            </a:r>
            <a:r>
              <a:rPr lang="en-US" sz="1400" b="1" i="1"/>
              <a:t>class</a:t>
            </a:r>
            <a:r>
              <a:rPr lang="en-US" sz="1400" b="1"/>
              <a:t> </a:t>
            </a:r>
            <a:r>
              <a:rPr lang="en-US" sz="1400" b="1" u="sng"/>
              <a:t>Calculator</a:t>
            </a:r>
            <a:endParaRPr lang="en-US" sz="1400" b="1"/>
          </a:p>
          <a:p>
            <a:pPr marL="742950" lvl="1" indent="-285750">
              <a:lnSpc>
                <a:spcPct val="150000"/>
              </a:lnSpc>
              <a:buFont typeface="Arial" panose="020B0604020202020204" pitchFamily="34" charset="0"/>
              <a:buChar char="•"/>
            </a:pPr>
            <a:r>
              <a:rPr lang="en-US" sz="1400"/>
              <a:t>Serverdə olan xidmət metodlarını təyin edir</a:t>
            </a:r>
            <a:r>
              <a:rPr lang="az-Latn-AZ" sz="1400"/>
              <a:t>ik</a:t>
            </a:r>
            <a:r>
              <a:rPr lang="en-US" sz="1400"/>
              <a:t>.</a:t>
            </a:r>
          </a:p>
          <a:p>
            <a:pPr marL="742950" lvl="1" indent="-285750">
              <a:lnSpc>
                <a:spcPct val="150000"/>
              </a:lnSpc>
              <a:buFont typeface="Arial" panose="020B0604020202020204" pitchFamily="34" charset="0"/>
              <a:buChar char="•"/>
            </a:pPr>
            <a:r>
              <a:rPr lang="en-US" sz="1400"/>
              <a:t>Burada </a:t>
            </a:r>
            <a:r>
              <a:rPr lang="en-US" sz="1400" b="1">
                <a:solidFill>
                  <a:srgbClr val="00B0F0"/>
                </a:solidFill>
              </a:rPr>
              <a:t>Add</a:t>
            </a:r>
            <a:r>
              <a:rPr lang="en-US" sz="1400"/>
              <a:t> metodu var:</a:t>
            </a:r>
          </a:p>
          <a:p>
            <a:pPr marL="742950" lvl="1" indent="-285750">
              <a:lnSpc>
                <a:spcPct val="150000"/>
              </a:lnSpc>
              <a:buFont typeface="Arial" panose="020B0604020202020204" pitchFamily="34" charset="0"/>
              <a:buChar char="•"/>
            </a:pPr>
            <a:r>
              <a:rPr lang="en-US" sz="1400" b="1"/>
              <a:t>SoapServer</a:t>
            </a:r>
            <a:r>
              <a:rPr lang="en-US" sz="1400"/>
              <a:t> müştəridən gələn sorğunu bu metodla icra edir.</a:t>
            </a:r>
          </a:p>
          <a:p>
            <a:pPr marL="742950" lvl="1" indent="-285750">
              <a:lnSpc>
                <a:spcPct val="150000"/>
              </a:lnSpc>
              <a:buFont typeface="Arial" panose="020B0604020202020204" pitchFamily="34" charset="0"/>
              <a:buChar char="•"/>
            </a:pPr>
            <a:r>
              <a:rPr lang="en-US" sz="1400"/>
              <a:t>Burada </a:t>
            </a:r>
            <a:r>
              <a:rPr lang="en-US" sz="1400" b="1"/>
              <a:t>$request </a:t>
            </a:r>
            <a:r>
              <a:rPr lang="en-US" sz="1400"/>
              <a:t>obyekt kimi gəlir (çünki SOAP XML strukturunda obyektlər olur).</a:t>
            </a:r>
            <a:endParaRPr lang="az-Latn-AZ" sz="1400"/>
          </a:p>
          <a:p>
            <a:endParaRPr lang="az-Latn-AZ" sz="1400"/>
          </a:p>
          <a:p>
            <a:endParaRPr lang="az-Latn-AZ" sz="1400"/>
          </a:p>
          <a:p>
            <a:r>
              <a:rPr lang="az-Latn-AZ" sz="1400"/>
              <a:t>b) </a:t>
            </a:r>
            <a:r>
              <a:rPr lang="en-US" sz="1400" b="1"/>
              <a:t>new </a:t>
            </a:r>
            <a:r>
              <a:rPr lang="en-US" sz="1400" b="1" i="1"/>
              <a:t>SoapServer</a:t>
            </a:r>
            <a:r>
              <a:rPr lang="en-US" sz="1400" b="1"/>
              <a:t>("...wsdl")</a:t>
            </a:r>
          </a:p>
          <a:p>
            <a:pPr marL="742950" lvl="1" indent="-285750">
              <a:lnSpc>
                <a:spcPct val="150000"/>
              </a:lnSpc>
              <a:buFont typeface="Arial" panose="020B0604020202020204" pitchFamily="34" charset="0"/>
              <a:buChar char="•"/>
            </a:pPr>
            <a:r>
              <a:rPr lang="en-US" sz="1400"/>
              <a:t>SOAP serveri yaradı</a:t>
            </a:r>
            <a:r>
              <a:rPr lang="az-Latn-AZ" sz="1400"/>
              <a:t>rıq</a:t>
            </a:r>
            <a:r>
              <a:rPr lang="en-US" sz="1400"/>
              <a:t> və ona </a:t>
            </a:r>
            <a:r>
              <a:rPr lang="en-US" sz="1400" b="1"/>
              <a:t>WSDL</a:t>
            </a:r>
            <a:r>
              <a:rPr lang="en-US" sz="1400"/>
              <a:t> faylını göstərir</a:t>
            </a:r>
            <a:r>
              <a:rPr lang="az-Latn-AZ" sz="1400"/>
              <a:t>ik</a:t>
            </a:r>
            <a:r>
              <a:rPr lang="en-US" sz="1400"/>
              <a:t>.</a:t>
            </a:r>
          </a:p>
          <a:p>
            <a:pPr marL="742950" lvl="1" indent="-285750">
              <a:lnSpc>
                <a:spcPct val="150000"/>
              </a:lnSpc>
              <a:buFont typeface="Arial" panose="020B0604020202020204" pitchFamily="34" charset="0"/>
              <a:buChar char="•"/>
            </a:pPr>
            <a:r>
              <a:rPr lang="en-US" sz="1400"/>
              <a:t>Bu server artıq "</a:t>
            </a:r>
            <a:r>
              <a:rPr lang="en-US" sz="1400" b="1">
                <a:solidFill>
                  <a:srgbClr val="00B0F0"/>
                </a:solidFill>
              </a:rPr>
              <a:t>Add</a:t>
            </a:r>
            <a:r>
              <a:rPr lang="en-US" sz="1400"/>
              <a:t>" metodunu necə təqdim edəcəyini </a:t>
            </a:r>
            <a:r>
              <a:rPr lang="en-US" sz="1400" b="1"/>
              <a:t>WSDL</a:t>
            </a:r>
            <a:r>
              <a:rPr lang="en-US" sz="1400"/>
              <a:t>-dən bilir.</a:t>
            </a:r>
          </a:p>
          <a:p>
            <a:endParaRPr lang="az-Latn-AZ" sz="1400"/>
          </a:p>
          <a:p>
            <a:endParaRPr lang="az-Latn-AZ" sz="1400"/>
          </a:p>
          <a:p>
            <a:r>
              <a:rPr lang="az-Latn-AZ" sz="1400"/>
              <a:t>c) </a:t>
            </a:r>
            <a:r>
              <a:rPr lang="en-US" sz="1400" b="1"/>
              <a:t>$server-&gt;setClass("Calculator")</a:t>
            </a:r>
          </a:p>
          <a:p>
            <a:pPr marL="742950" lvl="1" indent="-285750">
              <a:lnSpc>
                <a:spcPct val="150000"/>
              </a:lnSpc>
              <a:buFont typeface="Arial" panose="020B0604020202020204" pitchFamily="34" charset="0"/>
              <a:buChar char="•"/>
            </a:pPr>
            <a:r>
              <a:rPr lang="en-US" sz="1400"/>
              <a:t>Serverə deyir</a:t>
            </a:r>
            <a:r>
              <a:rPr lang="az-Latn-AZ" sz="1400"/>
              <a:t>ik</a:t>
            </a:r>
            <a:r>
              <a:rPr lang="en-US" sz="1400"/>
              <a:t> ki, xidmət metodları </a:t>
            </a:r>
            <a:r>
              <a:rPr lang="en-US" sz="1400" b="1"/>
              <a:t>Calculator</a:t>
            </a:r>
            <a:r>
              <a:rPr lang="en-US" sz="1400"/>
              <a:t> adlı </a:t>
            </a:r>
            <a:r>
              <a:rPr lang="en-US" sz="1400" b="1" i="1"/>
              <a:t>class</a:t>
            </a:r>
            <a:r>
              <a:rPr lang="az-Latn-AZ" sz="1400" i="1"/>
              <a:t> </a:t>
            </a:r>
            <a:r>
              <a:rPr lang="en-US" sz="1400"/>
              <a:t>-dan istifadə etsin.</a:t>
            </a:r>
          </a:p>
          <a:p>
            <a:pPr marL="742950" lvl="1" indent="-285750">
              <a:lnSpc>
                <a:spcPct val="150000"/>
              </a:lnSpc>
              <a:buFont typeface="Arial" panose="020B0604020202020204" pitchFamily="34" charset="0"/>
              <a:buChar char="•"/>
            </a:pPr>
            <a:r>
              <a:rPr lang="en-US" sz="1400"/>
              <a:t>Yəni gələn hər sorğunu bu </a:t>
            </a:r>
            <a:r>
              <a:rPr lang="en-US" sz="1400" b="1" i="1"/>
              <a:t>class</a:t>
            </a:r>
            <a:r>
              <a:rPr lang="az-Latn-AZ" sz="1400" i="1"/>
              <a:t> </a:t>
            </a:r>
            <a:r>
              <a:rPr lang="en-US" sz="1400"/>
              <a:t>-ın müvafiq metoduna yönləndirəcək.</a:t>
            </a:r>
          </a:p>
          <a:p>
            <a:endParaRPr lang="az-Latn-AZ" sz="1400"/>
          </a:p>
          <a:p>
            <a:r>
              <a:rPr lang="az-Latn-AZ" sz="1400"/>
              <a:t>d) </a:t>
            </a:r>
            <a:r>
              <a:rPr lang="en-US" sz="1400" b="1"/>
              <a:t>$server-&gt;handle()</a:t>
            </a:r>
          </a:p>
          <a:p>
            <a:pPr marL="742950" lvl="1" indent="-285750">
              <a:lnSpc>
                <a:spcPct val="150000"/>
              </a:lnSpc>
              <a:buFont typeface="Arial" panose="020B0604020202020204" pitchFamily="34" charset="0"/>
              <a:buChar char="•"/>
            </a:pPr>
            <a:r>
              <a:rPr lang="en-US" sz="1400"/>
              <a:t>Gələn </a:t>
            </a:r>
            <a:r>
              <a:rPr lang="en-US" sz="1400" b="1"/>
              <a:t>SOAP</a:t>
            </a:r>
            <a:r>
              <a:rPr lang="en-US" sz="1400"/>
              <a:t> sorğularını qəbul edib emal edir və cavabı </a:t>
            </a:r>
            <a:r>
              <a:rPr lang="en-US" sz="1400" b="1"/>
              <a:t>SOAP</a:t>
            </a:r>
            <a:r>
              <a:rPr lang="en-US" sz="1400"/>
              <a:t> formatında müştəriyə qaytarır.</a:t>
            </a:r>
          </a:p>
          <a:p>
            <a:pPr marL="742950" lvl="1" indent="-285750">
              <a:lnSpc>
                <a:spcPct val="150000"/>
              </a:lnSpc>
              <a:buFont typeface="Arial" panose="020B0604020202020204" pitchFamily="34" charset="0"/>
              <a:buChar char="•"/>
            </a:pPr>
            <a:r>
              <a:rPr lang="en-US" sz="1400"/>
              <a:t>Yəni bu metod serveri “</a:t>
            </a:r>
            <a:r>
              <a:rPr lang="en-US" sz="1400" b="1"/>
              <a:t>işlək vəziyyətə</a:t>
            </a:r>
            <a:r>
              <a:rPr lang="en-US" sz="1400"/>
              <a:t>” gətirir.</a:t>
            </a:r>
          </a:p>
          <a:p>
            <a:endParaRPr lang="en-US" sz="1400"/>
          </a:p>
        </p:txBody>
      </p:sp>
      <p:pic>
        <p:nvPicPr>
          <p:cNvPr id="3" name="Picture 2">
            <a:extLst>
              <a:ext uri="{FF2B5EF4-FFF2-40B4-BE49-F238E27FC236}">
                <a16:creationId xmlns:a16="http://schemas.microsoft.com/office/drawing/2014/main" id="{960D4A81-9D97-B914-88EA-DED837CC2214}"/>
              </a:ext>
            </a:extLst>
          </p:cNvPr>
          <p:cNvPicPr>
            <a:picLocks noChangeAspect="1"/>
          </p:cNvPicPr>
          <p:nvPr/>
        </p:nvPicPr>
        <p:blipFill>
          <a:blip r:embed="rId2"/>
          <a:stretch>
            <a:fillRect/>
          </a:stretch>
        </p:blipFill>
        <p:spPr>
          <a:xfrm>
            <a:off x="7896288" y="1"/>
            <a:ext cx="4295712" cy="1930400"/>
          </a:xfrm>
          <a:prstGeom prst="rect">
            <a:avLst/>
          </a:prstGeom>
        </p:spPr>
      </p:pic>
    </p:spTree>
    <p:extLst>
      <p:ext uri="{BB962C8B-B14F-4D97-AF65-F5344CB8AC3E}">
        <p14:creationId xmlns:p14="http://schemas.microsoft.com/office/powerpoint/2010/main" val="677908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745B5-6EB4-C77E-C60F-D5DF92A396B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A1AAAD3-D28A-2696-99DB-8802087802ED}"/>
              </a:ext>
            </a:extLst>
          </p:cNvPr>
          <p:cNvSpPr txBox="1"/>
          <p:nvPr/>
        </p:nvSpPr>
        <p:spPr>
          <a:xfrm>
            <a:off x="203200" y="244826"/>
            <a:ext cx="11822545" cy="6370975"/>
          </a:xfrm>
          <a:prstGeom prst="rect">
            <a:avLst/>
          </a:prstGeom>
          <a:noFill/>
        </p:spPr>
        <p:txBody>
          <a:bodyPr wrap="square">
            <a:spAutoFit/>
          </a:bodyPr>
          <a:lstStyle/>
          <a:p>
            <a:r>
              <a:rPr lang="en-US" sz="1200"/>
              <a:t>Müştəri (</a:t>
            </a:r>
            <a:r>
              <a:rPr lang="az-Latn-AZ" sz="1200"/>
              <a:t> </a:t>
            </a:r>
            <a:r>
              <a:rPr lang="en-US" sz="1200" b="1"/>
              <a:t>client.php</a:t>
            </a:r>
            <a:r>
              <a:rPr lang="az-Latn-AZ" sz="1200" b="1"/>
              <a:t> </a:t>
            </a:r>
            <a:r>
              <a:rPr lang="en-US" sz="1200"/>
              <a:t>) kimi, </a:t>
            </a:r>
            <a:r>
              <a:rPr lang="en-US" sz="1200" u="sng">
                <a:solidFill>
                  <a:srgbClr val="00B0F0"/>
                </a:solidFill>
              </a:rPr>
              <a:t>http://localhost/REST-API/client.php</a:t>
            </a:r>
            <a:r>
              <a:rPr lang="en-US" sz="1200"/>
              <a:t> URL -si ilə serverə məlumat göndəririk</a:t>
            </a:r>
            <a:r>
              <a:rPr lang="az-Latn-AZ" sz="1200"/>
              <a:t>.</a:t>
            </a:r>
          </a:p>
          <a:p>
            <a:endParaRPr lang="az-Latn-AZ" sz="1200"/>
          </a:p>
          <a:p>
            <a:r>
              <a:rPr lang="az-Latn-AZ" sz="1200"/>
              <a:t>Ancaq belə bir xəta ilə qarşılaşırıq. </a:t>
            </a:r>
          </a:p>
          <a:p>
            <a:endParaRPr lang="az-Latn-AZ" sz="1200"/>
          </a:p>
          <a:p>
            <a:r>
              <a:rPr lang="en-US" sz="1200"/>
              <a:t>Bu o deməkdir ki, </a:t>
            </a:r>
            <a:r>
              <a:rPr lang="az-Latn-AZ" sz="1200"/>
              <a:t>bizdə</a:t>
            </a:r>
            <a:r>
              <a:rPr lang="en-US" sz="1200"/>
              <a:t> </a:t>
            </a:r>
            <a:r>
              <a:rPr lang="en-US" sz="1200" b="1"/>
              <a:t>SoapClient</a:t>
            </a:r>
            <a:r>
              <a:rPr lang="en-US" sz="1200"/>
              <a:t> aktiv deyil. Yəni həm </a:t>
            </a:r>
            <a:r>
              <a:rPr lang="en-US" sz="1200" b="1"/>
              <a:t>SoapServer</a:t>
            </a:r>
            <a:r>
              <a:rPr lang="en-US" sz="1200"/>
              <a:t>, həm də </a:t>
            </a:r>
            <a:r>
              <a:rPr lang="en-US" sz="1200" b="1"/>
              <a:t>SoapClient</a:t>
            </a:r>
            <a:r>
              <a:rPr lang="en-US" sz="1200"/>
              <a:t> eyni PHP extension (soap) altında gəlir, amma </a:t>
            </a:r>
            <a:r>
              <a:rPr lang="az-Latn-AZ" sz="1200"/>
              <a:t>bizdə,</a:t>
            </a:r>
            <a:r>
              <a:rPr lang="en-US" sz="1200"/>
              <a:t> PHP-də</a:t>
            </a:r>
            <a:r>
              <a:rPr lang="az-Latn-AZ" sz="1200"/>
              <a:t>,</a:t>
            </a:r>
            <a:r>
              <a:rPr lang="en-US" sz="1200"/>
              <a:t> SOAP extension yüklənməyib.</a:t>
            </a: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b="1"/>
              <a:t>Həll addımları (Laragon üçün)</a:t>
            </a:r>
            <a:r>
              <a:rPr lang="en-US" sz="1200"/>
              <a:t>:</a:t>
            </a:r>
          </a:p>
          <a:p>
            <a:endParaRPr lang="en-US" sz="1200"/>
          </a:p>
          <a:p>
            <a:r>
              <a:rPr lang="az-Latn-AZ" sz="1200"/>
              <a:t>1) </a:t>
            </a:r>
            <a:r>
              <a:rPr lang="en-US" sz="1200"/>
              <a:t>PHP versiyanı tap</a:t>
            </a:r>
          </a:p>
          <a:p>
            <a:pPr marL="742950" lvl="1" indent="-285750">
              <a:lnSpc>
                <a:spcPct val="150000"/>
              </a:lnSpc>
              <a:buFont typeface="Arial" panose="020B0604020202020204" pitchFamily="34" charset="0"/>
              <a:buChar char="•"/>
            </a:pPr>
            <a:r>
              <a:rPr lang="en-US" sz="1200" b="1"/>
              <a:t>Terminalda yaz</a:t>
            </a:r>
            <a:r>
              <a:rPr lang="en-US" sz="1200"/>
              <a:t>: php -v</a:t>
            </a:r>
          </a:p>
          <a:p>
            <a:pPr marL="742950" lvl="1" indent="-285750">
              <a:lnSpc>
                <a:spcPct val="150000"/>
              </a:lnSpc>
              <a:buFont typeface="Arial" panose="020B0604020202020204" pitchFamily="34" charset="0"/>
              <a:buChar char="•"/>
            </a:pPr>
            <a:r>
              <a:rPr lang="en-US" sz="1200" b="1"/>
              <a:t>Nəticə</a:t>
            </a:r>
            <a:r>
              <a:rPr lang="en-US" sz="1200"/>
              <a:t>: PHP 8.2.12 və s.</a:t>
            </a:r>
          </a:p>
          <a:p>
            <a:endParaRPr lang="az-Latn-AZ" sz="1200"/>
          </a:p>
          <a:p>
            <a:endParaRPr lang="az-Latn-AZ" sz="1200"/>
          </a:p>
          <a:p>
            <a:r>
              <a:rPr lang="az-Latn-AZ" sz="1200"/>
              <a:t>2) </a:t>
            </a:r>
            <a:r>
              <a:rPr lang="en-US" sz="1200" b="1">
                <a:solidFill>
                  <a:srgbClr val="00B0F0"/>
                </a:solidFill>
              </a:rPr>
              <a:t>php.ini </a:t>
            </a:r>
            <a:r>
              <a:rPr lang="en-US" sz="1200"/>
              <a:t>faylını aç </a:t>
            </a:r>
            <a:endParaRPr lang="az-Latn-AZ" sz="1200"/>
          </a:p>
          <a:p>
            <a:pPr marL="628650" lvl="1" indent="-171450">
              <a:buFont typeface="Arial" panose="020B0604020202020204" pitchFamily="34" charset="0"/>
              <a:buChar char="•"/>
            </a:pPr>
            <a:r>
              <a:rPr lang="en-US" sz="1200" b="1"/>
              <a:t>Laragon-da yeri belədir</a:t>
            </a:r>
            <a:r>
              <a:rPr lang="en-US" sz="1200"/>
              <a:t>: C:\laragon\bin\php\php-8.x.x\php.ini</a:t>
            </a:r>
            <a:endParaRPr lang="az-Latn-AZ" sz="1200"/>
          </a:p>
          <a:p>
            <a:endParaRPr lang="az-Latn-AZ" sz="1200"/>
          </a:p>
          <a:p>
            <a:endParaRPr lang="az-Latn-AZ" sz="1200"/>
          </a:p>
          <a:p>
            <a:r>
              <a:rPr lang="az-Latn-AZ" sz="1200"/>
              <a:t>3) </a:t>
            </a:r>
            <a:r>
              <a:rPr lang="en-US" sz="1200"/>
              <a:t>Axtar və aktivləşdir </a:t>
            </a:r>
            <a:endParaRPr lang="az-Latn-AZ" sz="1200"/>
          </a:p>
          <a:p>
            <a:pPr marL="628650" lvl="1" indent="-171450">
              <a:buFont typeface="Arial" panose="020B0604020202020204" pitchFamily="34" charset="0"/>
              <a:buChar char="•"/>
            </a:pPr>
            <a:r>
              <a:rPr lang="en-US" sz="1200" b="1"/>
              <a:t>Faylda bu sətri tap</a:t>
            </a:r>
            <a:r>
              <a:rPr lang="en-US" sz="1200"/>
              <a:t>: </a:t>
            </a:r>
            <a:r>
              <a:rPr lang="az-Latn-AZ" sz="1200"/>
              <a:t>      </a:t>
            </a:r>
            <a:r>
              <a:rPr lang="en-US" sz="1200"/>
              <a:t>;extension=soap</a:t>
            </a:r>
            <a:endParaRPr lang="az-Latn-AZ" sz="1200"/>
          </a:p>
          <a:p>
            <a:pPr marL="628650" lvl="1" indent="-171450">
              <a:buFont typeface="Arial" panose="020B0604020202020204" pitchFamily="34" charset="0"/>
              <a:buChar char="•"/>
            </a:pPr>
            <a:r>
              <a:rPr lang="az-Latn-AZ" sz="1200"/>
              <a:t>və </a:t>
            </a:r>
            <a:r>
              <a:rPr lang="az-Latn-AZ" sz="1200" b="1">
                <a:solidFill>
                  <a:srgbClr val="FF0000"/>
                </a:solidFill>
              </a:rPr>
              <a:t>;</a:t>
            </a:r>
            <a:r>
              <a:rPr lang="az-Latn-AZ" sz="1200"/>
              <a:t> sil → belə olsun:      extension=soap</a:t>
            </a:r>
          </a:p>
          <a:p>
            <a:endParaRPr lang="az-Latn-AZ" sz="1200"/>
          </a:p>
          <a:p>
            <a:endParaRPr lang="az-Latn-AZ" sz="1200"/>
          </a:p>
          <a:p>
            <a:r>
              <a:rPr lang="az-Latn-AZ" sz="1200"/>
              <a:t>4) </a:t>
            </a:r>
            <a:r>
              <a:rPr lang="en-US" sz="1200"/>
              <a:t>Apache/PHP restart et </a:t>
            </a:r>
            <a:endParaRPr lang="az-Latn-AZ" sz="1200"/>
          </a:p>
          <a:p>
            <a:pPr marL="628650" lvl="1" indent="-171450">
              <a:buFont typeface="Arial" panose="020B0604020202020204" pitchFamily="34" charset="0"/>
              <a:buChar char="•"/>
            </a:pPr>
            <a:r>
              <a:rPr lang="en-US" sz="1200"/>
              <a:t>Laragon tray icon → “Restart All”.</a:t>
            </a:r>
          </a:p>
        </p:txBody>
      </p:sp>
      <p:pic>
        <p:nvPicPr>
          <p:cNvPr id="3" name="Picture 2">
            <a:extLst>
              <a:ext uri="{FF2B5EF4-FFF2-40B4-BE49-F238E27FC236}">
                <a16:creationId xmlns:a16="http://schemas.microsoft.com/office/drawing/2014/main" id="{CF13BEC6-0C70-8305-6004-AC4EF872E479}"/>
              </a:ext>
            </a:extLst>
          </p:cNvPr>
          <p:cNvPicPr>
            <a:picLocks noChangeAspect="1"/>
          </p:cNvPicPr>
          <p:nvPr/>
        </p:nvPicPr>
        <p:blipFill>
          <a:blip r:embed="rId2"/>
          <a:stretch>
            <a:fillRect/>
          </a:stretch>
        </p:blipFill>
        <p:spPr>
          <a:xfrm>
            <a:off x="0" y="1384639"/>
            <a:ext cx="9956800" cy="1181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34782A52-813E-B7EF-E34C-B60C13296A6E}"/>
              </a:ext>
            </a:extLst>
          </p:cNvPr>
          <p:cNvPicPr>
            <a:picLocks noChangeAspect="1"/>
          </p:cNvPicPr>
          <p:nvPr/>
        </p:nvPicPr>
        <p:blipFill>
          <a:blip r:embed="rId3"/>
          <a:stretch>
            <a:fillRect/>
          </a:stretch>
        </p:blipFill>
        <p:spPr>
          <a:xfrm>
            <a:off x="8238836" y="3307638"/>
            <a:ext cx="3953164" cy="3550362"/>
          </a:xfrm>
          <a:prstGeom prst="rect">
            <a:avLst/>
          </a:prstGeom>
        </p:spPr>
      </p:pic>
    </p:spTree>
    <p:extLst>
      <p:ext uri="{BB962C8B-B14F-4D97-AF65-F5344CB8AC3E}">
        <p14:creationId xmlns:p14="http://schemas.microsoft.com/office/powerpoint/2010/main" val="2533189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00533-06B3-6C4A-EFE0-204FA247A6D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B556B2-F4BA-AF4A-AB67-8BBAA9ADD5C1}"/>
              </a:ext>
            </a:extLst>
          </p:cNvPr>
          <p:cNvSpPr txBox="1"/>
          <p:nvPr/>
        </p:nvSpPr>
        <p:spPr>
          <a:xfrm>
            <a:off x="203200" y="244826"/>
            <a:ext cx="11822545" cy="369332"/>
          </a:xfrm>
          <a:prstGeom prst="rect">
            <a:avLst/>
          </a:prstGeom>
          <a:noFill/>
        </p:spPr>
        <p:txBody>
          <a:bodyPr wrap="square">
            <a:spAutoFit/>
          </a:bodyPr>
          <a:lstStyle/>
          <a:p>
            <a:r>
              <a:rPr lang="en-US">
                <a:latin typeface="-apple-system"/>
              </a:rPr>
              <a:t> </a:t>
            </a:r>
            <a:r>
              <a:rPr lang="az-Latn-AZ">
                <a:latin typeface="-apple-system"/>
              </a:rPr>
              <a:t>Nəticə.		CODE12</a:t>
            </a:r>
            <a:endParaRPr lang="en-US"/>
          </a:p>
        </p:txBody>
      </p:sp>
      <p:pic>
        <p:nvPicPr>
          <p:cNvPr id="3" name="Picture 2">
            <a:extLst>
              <a:ext uri="{FF2B5EF4-FFF2-40B4-BE49-F238E27FC236}">
                <a16:creationId xmlns:a16="http://schemas.microsoft.com/office/drawing/2014/main" id="{F5206C0A-7988-F046-D002-ECBD43B613C1}"/>
              </a:ext>
            </a:extLst>
          </p:cNvPr>
          <p:cNvPicPr>
            <a:picLocks noChangeAspect="1"/>
          </p:cNvPicPr>
          <p:nvPr/>
        </p:nvPicPr>
        <p:blipFill>
          <a:blip r:embed="rId2"/>
          <a:stretch>
            <a:fillRect/>
          </a:stretch>
        </p:blipFill>
        <p:spPr>
          <a:xfrm>
            <a:off x="0" y="1025140"/>
            <a:ext cx="3372321" cy="1371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086512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20FCA-CFC5-1CA5-DA0C-A0A31F52C3C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D5DD9D5-F989-60B3-57A6-02A679570F81}"/>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1106736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03FD5-470C-390D-8FE8-8E882281EC9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87CF047-7D0F-23A7-12EA-58BE44B5A97E}"/>
              </a:ext>
            </a:extLst>
          </p:cNvPr>
          <p:cNvSpPr txBox="1"/>
          <p:nvPr/>
        </p:nvSpPr>
        <p:spPr>
          <a:xfrm>
            <a:off x="203200" y="244826"/>
            <a:ext cx="11822545" cy="369332"/>
          </a:xfrm>
          <a:prstGeom prst="rect">
            <a:avLst/>
          </a:prstGeom>
          <a:noFill/>
        </p:spPr>
        <p:txBody>
          <a:bodyPr wrap="square">
            <a:spAutoFit/>
          </a:bodyPr>
          <a:lstStyle/>
          <a:p>
            <a:r>
              <a:rPr lang="az-Latn-AZ">
                <a:latin typeface="-apple-system"/>
              </a:rPr>
              <a:t>Məlumat mübadiləsi üçün istifadə edilən fərqli formatlar.</a:t>
            </a:r>
            <a:endParaRPr lang="en-US"/>
          </a:p>
        </p:txBody>
      </p:sp>
      <p:pic>
        <p:nvPicPr>
          <p:cNvPr id="3" name="Picture 2">
            <a:extLst>
              <a:ext uri="{FF2B5EF4-FFF2-40B4-BE49-F238E27FC236}">
                <a16:creationId xmlns:a16="http://schemas.microsoft.com/office/drawing/2014/main" id="{999A2A0A-EA29-F6C5-791F-D4C7DB34DE0B}"/>
              </a:ext>
            </a:extLst>
          </p:cNvPr>
          <p:cNvPicPr>
            <a:picLocks noChangeAspect="1"/>
          </p:cNvPicPr>
          <p:nvPr/>
        </p:nvPicPr>
        <p:blipFill>
          <a:blip r:embed="rId2"/>
          <a:stretch>
            <a:fillRect/>
          </a:stretch>
        </p:blipFill>
        <p:spPr>
          <a:xfrm>
            <a:off x="0" y="3819101"/>
            <a:ext cx="11612596" cy="3038899"/>
          </a:xfrm>
          <a:prstGeom prst="rect">
            <a:avLst/>
          </a:prstGeom>
        </p:spPr>
      </p:pic>
    </p:spTree>
    <p:extLst>
      <p:ext uri="{BB962C8B-B14F-4D97-AF65-F5344CB8AC3E}">
        <p14:creationId xmlns:p14="http://schemas.microsoft.com/office/powerpoint/2010/main" val="2413111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98E3A-3946-BB14-6AD5-B6F85694BAC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BA9C06C-0805-B18F-BBC9-69C5D6B0E2BD}"/>
              </a:ext>
            </a:extLst>
          </p:cNvPr>
          <p:cNvSpPr txBox="1"/>
          <p:nvPr/>
        </p:nvSpPr>
        <p:spPr>
          <a:xfrm>
            <a:off x="203200" y="244826"/>
            <a:ext cx="11822545" cy="1169551"/>
          </a:xfrm>
          <a:prstGeom prst="rect">
            <a:avLst/>
          </a:prstGeom>
          <a:noFill/>
        </p:spPr>
        <p:txBody>
          <a:bodyPr wrap="square">
            <a:spAutoFit/>
          </a:bodyPr>
          <a:lstStyle/>
          <a:p>
            <a:r>
              <a:rPr lang="az-Latn-AZ" sz="1400">
                <a:latin typeface="-apple-system"/>
              </a:rPr>
              <a:t>İndi `</a:t>
            </a:r>
            <a:r>
              <a:rPr lang="az-Latn-AZ" sz="1400" b="1">
                <a:latin typeface="-apple-system"/>
              </a:rPr>
              <a:t>https://jsonplaceholder.typicode.com/users</a:t>
            </a:r>
            <a:r>
              <a:rPr lang="az-Latn-AZ" sz="1400">
                <a:latin typeface="-apple-system"/>
              </a:rPr>
              <a:t>` saytından fake </a:t>
            </a:r>
            <a:r>
              <a:rPr lang="az-Latn-AZ" sz="1400" b="1">
                <a:latin typeface="-apple-system"/>
              </a:rPr>
              <a:t>JSON</a:t>
            </a:r>
            <a:r>
              <a:rPr lang="az-Latn-AZ" sz="1400">
                <a:latin typeface="-apple-system"/>
              </a:rPr>
              <a:t> formatında olan dataları, </a:t>
            </a:r>
            <a:r>
              <a:rPr lang="az-Latn-AZ" sz="1400" b="1">
                <a:latin typeface="-apple-system"/>
              </a:rPr>
              <a:t>Online generator </a:t>
            </a:r>
            <a:r>
              <a:rPr lang="az-Latn-AZ" sz="1400">
                <a:latin typeface="-apple-system"/>
              </a:rPr>
              <a:t>vasitəsi ilə </a:t>
            </a:r>
            <a:r>
              <a:rPr lang="az-Latn-AZ" sz="1400" b="1">
                <a:latin typeface="-apple-system"/>
              </a:rPr>
              <a:t>XML</a:t>
            </a:r>
            <a:r>
              <a:rPr lang="az-Latn-AZ" sz="1400">
                <a:latin typeface="-apple-system"/>
              </a:rPr>
              <a:t> formatına çevirək və nəticəyə baxaq.</a:t>
            </a:r>
          </a:p>
          <a:p>
            <a:endParaRPr lang="az-Latn-AZ" sz="1400">
              <a:latin typeface="-apple-system"/>
            </a:endParaRPr>
          </a:p>
          <a:p>
            <a:r>
              <a:rPr lang="az-Latn-AZ" sz="1400"/>
              <a:t>R</a:t>
            </a:r>
            <a:r>
              <a:rPr lang="en-US" sz="1400"/>
              <a:t>əqəmli </a:t>
            </a:r>
            <a:r>
              <a:rPr lang="en-US" sz="1400" b="1"/>
              <a:t>tag</a:t>
            </a:r>
            <a:r>
              <a:rPr lang="az-Latn-AZ" sz="1400"/>
              <a:t> </a:t>
            </a:r>
            <a:r>
              <a:rPr lang="en-US" sz="1400"/>
              <a:t>-l</a:t>
            </a:r>
            <a:r>
              <a:rPr lang="az-Latn-AZ" sz="1400"/>
              <a:t>ə</a:t>
            </a:r>
            <a:r>
              <a:rPr lang="en-US" sz="1400"/>
              <a:t>r qeyri-standartdır və </a:t>
            </a:r>
            <a:r>
              <a:rPr lang="en-US" sz="1400" b="1"/>
              <a:t>SimpleXML</a:t>
            </a:r>
            <a:r>
              <a:rPr lang="az-Latn-AZ" sz="1400"/>
              <a:t> </a:t>
            </a:r>
            <a:r>
              <a:rPr lang="en-US" sz="1400"/>
              <a:t>-də problem yaradır.</a:t>
            </a:r>
            <a:r>
              <a:rPr lang="az-Latn-AZ" sz="1400"/>
              <a:t> Bunu həll etmək üçün, faylı bir </a:t>
            </a:r>
            <a:r>
              <a:rPr lang="az-Latn-AZ" sz="1400" b="1"/>
              <a:t>root</a:t>
            </a:r>
            <a:r>
              <a:rPr lang="az-Latn-AZ" sz="1400"/>
              <a:t> elementlə (məsələn </a:t>
            </a:r>
            <a:r>
              <a:rPr lang="az-Latn-AZ" sz="1400" b="1"/>
              <a:t>&lt;users&gt;...&lt;/users&gt;</a:t>
            </a:r>
            <a:r>
              <a:rPr lang="az-Latn-AZ" sz="1400"/>
              <a:t>) əhatə etməlisən. Sonra PHP ilə oxuyub frontend -ə (məsələn HTML cədvəl) göndərə bilərsən.</a:t>
            </a:r>
            <a:endParaRPr lang="en-US" sz="1400"/>
          </a:p>
        </p:txBody>
      </p:sp>
      <p:pic>
        <p:nvPicPr>
          <p:cNvPr id="3" name="Picture 2">
            <a:extLst>
              <a:ext uri="{FF2B5EF4-FFF2-40B4-BE49-F238E27FC236}">
                <a16:creationId xmlns:a16="http://schemas.microsoft.com/office/drawing/2014/main" id="{463E6A9E-DEAA-89D9-B25A-EFCAFD15FA44}"/>
              </a:ext>
            </a:extLst>
          </p:cNvPr>
          <p:cNvPicPr>
            <a:picLocks noChangeAspect="1"/>
          </p:cNvPicPr>
          <p:nvPr/>
        </p:nvPicPr>
        <p:blipFill>
          <a:blip r:embed="rId2"/>
          <a:stretch>
            <a:fillRect/>
          </a:stretch>
        </p:blipFill>
        <p:spPr>
          <a:xfrm>
            <a:off x="0" y="4300556"/>
            <a:ext cx="6121200" cy="2557444"/>
          </a:xfrm>
          <a:prstGeom prst="rect">
            <a:avLst/>
          </a:prstGeom>
        </p:spPr>
      </p:pic>
      <p:pic>
        <p:nvPicPr>
          <p:cNvPr id="8" name="Picture 7">
            <a:extLst>
              <a:ext uri="{FF2B5EF4-FFF2-40B4-BE49-F238E27FC236}">
                <a16:creationId xmlns:a16="http://schemas.microsoft.com/office/drawing/2014/main" id="{44D51BB8-D7DB-D392-CDDC-61B98EB96914}"/>
              </a:ext>
            </a:extLst>
          </p:cNvPr>
          <p:cNvPicPr>
            <a:picLocks noChangeAspect="1"/>
          </p:cNvPicPr>
          <p:nvPr/>
        </p:nvPicPr>
        <p:blipFill>
          <a:blip r:embed="rId3"/>
          <a:stretch>
            <a:fillRect/>
          </a:stretch>
        </p:blipFill>
        <p:spPr>
          <a:xfrm>
            <a:off x="6797964" y="4300556"/>
            <a:ext cx="5394035" cy="2557444"/>
          </a:xfrm>
          <a:prstGeom prst="rect">
            <a:avLst/>
          </a:prstGeom>
        </p:spPr>
      </p:pic>
    </p:spTree>
    <p:extLst>
      <p:ext uri="{BB962C8B-B14F-4D97-AF65-F5344CB8AC3E}">
        <p14:creationId xmlns:p14="http://schemas.microsoft.com/office/powerpoint/2010/main" val="1756357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C0FAC-BFF7-3E1B-4CDB-5EE993931D6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8A0499-078E-6DBD-D540-05696B77EE19}"/>
              </a:ext>
            </a:extLst>
          </p:cNvPr>
          <p:cNvSpPr txBox="1"/>
          <p:nvPr/>
        </p:nvSpPr>
        <p:spPr>
          <a:xfrm>
            <a:off x="203200" y="244826"/>
            <a:ext cx="11822545" cy="5632311"/>
          </a:xfrm>
          <a:prstGeom prst="rect">
            <a:avLst/>
          </a:prstGeom>
          <a:noFill/>
        </p:spPr>
        <p:txBody>
          <a:bodyPr wrap="square">
            <a:spAutoFit/>
          </a:bodyPr>
          <a:lstStyle/>
          <a:p>
            <a:r>
              <a:rPr lang="en-US">
                <a:latin typeface="-apple-system"/>
              </a:rPr>
              <a:t>Əgər </a:t>
            </a:r>
            <a:r>
              <a:rPr lang="en-US" b="1">
                <a:latin typeface="-apple-system"/>
              </a:rPr>
              <a:t>JSON</a:t>
            </a:r>
            <a:r>
              <a:rPr lang="en-US">
                <a:latin typeface="-apple-system"/>
              </a:rPr>
              <a:t> faylı </a:t>
            </a:r>
            <a:r>
              <a:rPr lang="en-US" b="1">
                <a:latin typeface="-apple-system"/>
              </a:rPr>
              <a:t>XML</a:t>
            </a:r>
            <a:r>
              <a:rPr lang="en-US">
                <a:latin typeface="-apple-system"/>
              </a:rPr>
              <a:t> faylına çevrilərkən </a:t>
            </a:r>
            <a:r>
              <a:rPr lang="en-US" b="1">
                <a:latin typeface="-apple-system"/>
              </a:rPr>
              <a:t>0, 1, 2 </a:t>
            </a:r>
            <a:r>
              <a:rPr lang="en-US">
                <a:latin typeface="-apple-system"/>
              </a:rPr>
              <a:t>və.s kimi elementlər yaranırsa onda nə üçün lazımdır bu </a:t>
            </a:r>
            <a:r>
              <a:rPr lang="en-US" b="1">
                <a:latin typeface="-apple-system"/>
              </a:rPr>
              <a:t>XML</a:t>
            </a:r>
            <a:r>
              <a:rPr lang="en-US">
                <a:latin typeface="-apple-system"/>
              </a:rPr>
              <a:t> hansı ki </a:t>
            </a:r>
            <a:r>
              <a:rPr lang="en-US" b="1">
                <a:latin typeface="-apple-system"/>
              </a:rPr>
              <a:t>manual</a:t>
            </a:r>
            <a:r>
              <a:rPr lang="en-US">
                <a:latin typeface="-apple-system"/>
              </a:rPr>
              <a:t> olaraq </a:t>
            </a:r>
            <a:r>
              <a:rPr lang="en-US" b="1">
                <a:latin typeface="-apple-system"/>
              </a:rPr>
              <a:t>users</a:t>
            </a:r>
            <a:r>
              <a:rPr lang="en-US">
                <a:latin typeface="-apple-system"/>
              </a:rPr>
              <a:t> və </a:t>
            </a:r>
            <a:r>
              <a:rPr lang="en-US" b="1">
                <a:latin typeface="-apple-system"/>
              </a:rPr>
              <a:t>user</a:t>
            </a:r>
            <a:r>
              <a:rPr lang="en-US">
                <a:latin typeface="-apple-system"/>
              </a:rPr>
              <a:t> yazaraq onları dəyişdirmək məcburiyyətində qalırıq .</a:t>
            </a:r>
            <a:r>
              <a:rPr lang="az-Latn-AZ">
                <a:latin typeface="-apple-system"/>
              </a:rPr>
              <a:t> </a:t>
            </a:r>
          </a:p>
          <a:p>
            <a:endParaRPr lang="az-Latn-AZ">
              <a:latin typeface="-apple-system"/>
            </a:endParaRPr>
          </a:p>
          <a:p>
            <a:r>
              <a:rPr lang="en-US"/>
              <a:t>Verilənlər bazasında yerləşən datalar </a:t>
            </a:r>
            <a:r>
              <a:rPr lang="en-US" b="1"/>
              <a:t>JSON</a:t>
            </a:r>
            <a:r>
              <a:rPr lang="en-US"/>
              <a:t> formatında olduqda onları rahatlıqla əldə edərək frontda göstərə bilir</a:t>
            </a:r>
            <a:r>
              <a:rPr lang="az-Latn-AZ"/>
              <a:t>ik</a:t>
            </a:r>
            <a:r>
              <a:rPr lang="en-US"/>
              <a:t> və 0 , 1, 2 kimi </a:t>
            </a:r>
            <a:r>
              <a:rPr lang="az-Latn-AZ" b="1"/>
              <a:t>XML</a:t>
            </a:r>
            <a:r>
              <a:rPr lang="en-US"/>
              <a:t> də olduğu kimi çətinliklər çəkmir</a:t>
            </a:r>
            <a:r>
              <a:rPr lang="az-Latn-AZ"/>
              <a:t>ik</a:t>
            </a:r>
            <a:r>
              <a:rPr lang="en-US"/>
              <a:t>. Onda həmişə </a:t>
            </a:r>
            <a:r>
              <a:rPr lang="en-US" b="1"/>
              <a:t>JSON</a:t>
            </a:r>
            <a:r>
              <a:rPr lang="en-US"/>
              <a:t> istifadə edə</a:t>
            </a:r>
            <a:r>
              <a:rPr lang="az-Latn-AZ"/>
              <a:t>rikdə</a:t>
            </a:r>
            <a:r>
              <a:rPr lang="en-US"/>
              <a:t> məlumat mübadiləs</a:t>
            </a:r>
            <a:r>
              <a:rPr lang="az-Latn-AZ"/>
              <a:t>i üçün</a:t>
            </a:r>
            <a:r>
              <a:rPr lang="en-US"/>
              <a:t>. Nəyə lazımdır </a:t>
            </a:r>
            <a:r>
              <a:rPr lang="en-US" b="1"/>
              <a:t>JSON</a:t>
            </a:r>
            <a:r>
              <a:rPr lang="en-US"/>
              <a:t> formatında</a:t>
            </a:r>
            <a:r>
              <a:rPr lang="az-Latn-AZ"/>
              <a:t>n</a:t>
            </a:r>
            <a:r>
              <a:rPr lang="en-US"/>
              <a:t> </a:t>
            </a:r>
            <a:r>
              <a:rPr lang="en-US" b="1"/>
              <a:t>XML</a:t>
            </a:r>
            <a:r>
              <a:rPr lang="en-US"/>
              <a:t> formatına düzgün çevrilə bacarmıyan </a:t>
            </a:r>
            <a:r>
              <a:rPr lang="en-US" b="1"/>
              <a:t>XML</a:t>
            </a:r>
            <a:r>
              <a:rPr lang="az-Latn-AZ"/>
              <a:t>.</a:t>
            </a:r>
          </a:p>
          <a:p>
            <a:endParaRPr lang="az-Latn-AZ"/>
          </a:p>
          <a:p>
            <a:r>
              <a:rPr lang="en-US"/>
              <a:t>Əslində bu məsələ </a:t>
            </a:r>
            <a:r>
              <a:rPr lang="en-US" b="1"/>
              <a:t>JSON</a:t>
            </a:r>
            <a:r>
              <a:rPr lang="en-US"/>
              <a:t> vs </a:t>
            </a:r>
            <a:r>
              <a:rPr lang="en-US" b="1"/>
              <a:t>XML</a:t>
            </a:r>
            <a:r>
              <a:rPr lang="en-US"/>
              <a:t> mövzusunda illərdir müzakirə olunur.</a:t>
            </a:r>
            <a:endParaRPr lang="az-Latn-AZ"/>
          </a:p>
          <a:p>
            <a:endParaRPr lang="az-Latn-AZ"/>
          </a:p>
          <a:p>
            <a:endParaRPr lang="az-Latn-AZ"/>
          </a:p>
          <a:p>
            <a:r>
              <a:rPr lang="en-US" b="1"/>
              <a:t>Niyə JSON daha rahatdır?</a:t>
            </a:r>
          </a:p>
          <a:p>
            <a:endParaRPr lang="en-US"/>
          </a:p>
          <a:p>
            <a:r>
              <a:rPr lang="en-US"/>
              <a:t>JSON </a:t>
            </a:r>
            <a:r>
              <a:rPr lang="en-US" b="1"/>
              <a:t>array</a:t>
            </a:r>
            <a:r>
              <a:rPr lang="en-US"/>
              <a:t> və </a:t>
            </a:r>
            <a:r>
              <a:rPr lang="en-US" b="1"/>
              <a:t>object</a:t>
            </a:r>
            <a:r>
              <a:rPr lang="en-US"/>
              <a:t> kimi çox sadə struktura malikdir.</a:t>
            </a:r>
            <a:r>
              <a:rPr lang="az-Latn-AZ"/>
              <a:t> </a:t>
            </a:r>
            <a:r>
              <a:rPr lang="en-US"/>
              <a:t>Məsələn, </a:t>
            </a:r>
            <a:r>
              <a:rPr lang="en-US" b="1"/>
              <a:t>DB</a:t>
            </a:r>
            <a:r>
              <a:rPr lang="az-Latn-AZ"/>
              <a:t> </a:t>
            </a:r>
            <a:r>
              <a:rPr lang="en-US"/>
              <a:t>-dən gələn datanı </a:t>
            </a:r>
            <a:r>
              <a:rPr lang="en-US" b="1"/>
              <a:t>json_encode() </a:t>
            </a:r>
            <a:r>
              <a:rPr lang="en-US"/>
              <a:t>ilə olduğu kimi çıxara bilirsən: </a:t>
            </a:r>
          </a:p>
          <a:p>
            <a:endParaRPr lang="en-US"/>
          </a:p>
          <a:p>
            <a:endParaRPr lang="en-US"/>
          </a:p>
          <a:p>
            <a:endParaRPr lang="az-Latn-AZ"/>
          </a:p>
          <a:p>
            <a:endParaRPr lang="az-Latn-AZ"/>
          </a:p>
          <a:p>
            <a:endParaRPr lang="en-US"/>
          </a:p>
          <a:p>
            <a:r>
              <a:rPr lang="az-Latn-AZ"/>
              <a:t>Və</a:t>
            </a:r>
            <a:r>
              <a:rPr lang="en-US"/>
              <a:t> </a:t>
            </a:r>
            <a:r>
              <a:rPr lang="en-US" b="1"/>
              <a:t>foreach</a:t>
            </a:r>
            <a:r>
              <a:rPr lang="en-US"/>
              <a:t> ilə çox asan istifadə edirsən.</a:t>
            </a:r>
          </a:p>
        </p:txBody>
      </p:sp>
      <p:pic>
        <p:nvPicPr>
          <p:cNvPr id="3" name="Picture 2">
            <a:extLst>
              <a:ext uri="{FF2B5EF4-FFF2-40B4-BE49-F238E27FC236}">
                <a16:creationId xmlns:a16="http://schemas.microsoft.com/office/drawing/2014/main" id="{D05C737B-0C8D-B440-08C7-3954D7006E7B}"/>
              </a:ext>
            </a:extLst>
          </p:cNvPr>
          <p:cNvPicPr>
            <a:picLocks noChangeAspect="1"/>
          </p:cNvPicPr>
          <p:nvPr/>
        </p:nvPicPr>
        <p:blipFill>
          <a:blip r:embed="rId2"/>
          <a:stretch>
            <a:fillRect/>
          </a:stretch>
        </p:blipFill>
        <p:spPr>
          <a:xfrm>
            <a:off x="203199" y="4249667"/>
            <a:ext cx="3391303" cy="1088951"/>
          </a:xfrm>
          <a:prstGeom prst="rect">
            <a:avLst/>
          </a:prstGeom>
        </p:spPr>
      </p:pic>
    </p:spTree>
    <p:extLst>
      <p:ext uri="{BB962C8B-B14F-4D97-AF65-F5344CB8AC3E}">
        <p14:creationId xmlns:p14="http://schemas.microsoft.com/office/powerpoint/2010/main" val="2157335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384B-BFB3-6FED-1634-BECE80B6D68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2DC3EE2-02BB-B4B3-172A-4BBDC626A4C1}"/>
              </a:ext>
            </a:extLst>
          </p:cNvPr>
          <p:cNvSpPr txBox="1"/>
          <p:nvPr/>
        </p:nvSpPr>
        <p:spPr>
          <a:xfrm>
            <a:off x="203200" y="244826"/>
            <a:ext cx="11822545" cy="3970318"/>
          </a:xfrm>
          <a:prstGeom prst="rect">
            <a:avLst/>
          </a:prstGeom>
          <a:noFill/>
        </p:spPr>
        <p:txBody>
          <a:bodyPr wrap="square">
            <a:spAutoFit/>
          </a:bodyPr>
          <a:lstStyle/>
          <a:p>
            <a:r>
              <a:rPr lang="en-US">
                <a:latin typeface="-apple-system"/>
              </a:rPr>
              <a:t>Proqramlaşdırma dillərində native dəstək</a:t>
            </a:r>
            <a:r>
              <a:rPr lang="az-Latn-AZ">
                <a:latin typeface="-apple-system"/>
              </a:rPr>
              <a:t>. JSON ilə hamısı birbaşa işləyir.</a:t>
            </a:r>
            <a:endParaRPr lang="en-US">
              <a:latin typeface="-apple-system"/>
            </a:endParaRPr>
          </a:p>
          <a:p>
            <a:pPr marL="742950" lvl="1" indent="-285750">
              <a:buFont typeface="Arial" panose="020B0604020202020204" pitchFamily="34" charset="0"/>
              <a:buChar char="•"/>
            </a:pPr>
            <a:r>
              <a:rPr lang="en-US" b="1">
                <a:latin typeface="-apple-system"/>
              </a:rPr>
              <a:t>PHP</a:t>
            </a:r>
            <a:r>
              <a:rPr lang="az-Latn-AZ">
                <a:latin typeface="-apple-system"/>
              </a:rPr>
              <a:t> </a:t>
            </a:r>
            <a:r>
              <a:rPr lang="en-US">
                <a:latin typeface="-apple-system"/>
              </a:rPr>
              <a:t>-də json_decode()</a:t>
            </a:r>
            <a:endParaRPr lang="az-Latn-AZ">
              <a:latin typeface="-apple-system"/>
            </a:endParaRPr>
          </a:p>
          <a:p>
            <a:pPr marL="742950" lvl="1" indent="-285750">
              <a:buFont typeface="Arial" panose="020B0604020202020204" pitchFamily="34" charset="0"/>
              <a:buChar char="•"/>
            </a:pPr>
            <a:r>
              <a:rPr lang="en-US" b="1">
                <a:latin typeface="-apple-system"/>
              </a:rPr>
              <a:t>JS</a:t>
            </a:r>
            <a:r>
              <a:rPr lang="az-Latn-AZ">
                <a:latin typeface="-apple-system"/>
              </a:rPr>
              <a:t> </a:t>
            </a:r>
            <a:r>
              <a:rPr lang="en-US">
                <a:latin typeface="-apple-system"/>
              </a:rPr>
              <a:t>-də JSON.parse()</a:t>
            </a:r>
            <a:endParaRPr lang="az-Latn-AZ">
              <a:latin typeface="-apple-system"/>
            </a:endParaRPr>
          </a:p>
          <a:p>
            <a:pPr marL="742950" lvl="1" indent="-285750">
              <a:buFont typeface="Arial" panose="020B0604020202020204" pitchFamily="34" charset="0"/>
              <a:buChar char="•"/>
            </a:pPr>
            <a:r>
              <a:rPr lang="en-US" b="1">
                <a:latin typeface="-apple-system"/>
              </a:rPr>
              <a:t>Python</a:t>
            </a:r>
            <a:r>
              <a:rPr lang="az-Latn-AZ">
                <a:latin typeface="-apple-system"/>
              </a:rPr>
              <a:t> </a:t>
            </a:r>
            <a:r>
              <a:rPr lang="en-US">
                <a:latin typeface="-apple-system"/>
              </a:rPr>
              <a:t>-da json.loads()</a:t>
            </a:r>
            <a:endParaRPr lang="az-Latn-AZ">
              <a:latin typeface="-apple-system"/>
            </a:endParaRPr>
          </a:p>
          <a:p>
            <a:pPr lvl="1"/>
            <a:endParaRPr lang="az-Latn-AZ"/>
          </a:p>
          <a:p>
            <a:pPr lvl="1"/>
            <a:endParaRPr lang="az-Latn-AZ"/>
          </a:p>
          <a:p>
            <a:pPr marL="0" lvl="1"/>
            <a:r>
              <a:rPr lang="en-US"/>
              <a:t>Az kod, az baş ağrısı</a:t>
            </a:r>
          </a:p>
          <a:p>
            <a:pPr marL="742950" lvl="1" indent="-285750">
              <a:buFont typeface="Arial" panose="020B0604020202020204" pitchFamily="34" charset="0"/>
              <a:buChar char="•"/>
            </a:pPr>
            <a:r>
              <a:rPr lang="en-US" b="1"/>
              <a:t>JSON</a:t>
            </a:r>
            <a:r>
              <a:rPr lang="en-US"/>
              <a:t> → düz massiv kimi gəlir.</a:t>
            </a:r>
          </a:p>
          <a:p>
            <a:pPr marL="742950" lvl="1" indent="-285750">
              <a:buFont typeface="Arial" panose="020B0604020202020204" pitchFamily="34" charset="0"/>
              <a:buChar char="•"/>
            </a:pPr>
            <a:r>
              <a:rPr lang="en-US" b="1"/>
              <a:t>XML</a:t>
            </a:r>
            <a:r>
              <a:rPr lang="az-Latn-AZ"/>
              <a:t> </a:t>
            </a:r>
            <a:r>
              <a:rPr lang="en-US"/>
              <a:t>-də isə namespace, attribute, root element problemi olur.</a:t>
            </a:r>
            <a:endParaRPr lang="az-Latn-AZ"/>
          </a:p>
          <a:p>
            <a:pPr lvl="1"/>
            <a:endParaRPr lang="az-Latn-AZ"/>
          </a:p>
          <a:p>
            <a:pPr lvl="1"/>
            <a:endParaRPr lang="az-Latn-AZ"/>
          </a:p>
          <a:p>
            <a:pPr lvl="1"/>
            <a:endParaRPr lang="az-Latn-AZ"/>
          </a:p>
          <a:p>
            <a:pPr marL="0" lvl="1"/>
            <a:r>
              <a:rPr lang="az-Latn-AZ"/>
              <a:t>XML-də niyə </a:t>
            </a:r>
            <a:r>
              <a:rPr lang="az-Latn-AZ" b="1"/>
              <a:t>0,1,2... </a:t>
            </a:r>
            <a:r>
              <a:rPr lang="az-Latn-AZ"/>
              <a:t>çıxır?  Çünki JSON massivinin adı yoxdur → XML isə hər element üçün etiket adı tələb edir. Ona görə konvertasiya alətləri 0, 1, 2 qoyur. Bu isə standart </a:t>
            </a:r>
            <a:r>
              <a:rPr lang="az-Latn-AZ" b="1"/>
              <a:t>XML</a:t>
            </a:r>
            <a:r>
              <a:rPr lang="az-Latn-AZ"/>
              <a:t> deyil → oxumaqda çətinlik yaradır.</a:t>
            </a:r>
          </a:p>
        </p:txBody>
      </p:sp>
    </p:spTree>
    <p:extLst>
      <p:ext uri="{BB962C8B-B14F-4D97-AF65-F5344CB8AC3E}">
        <p14:creationId xmlns:p14="http://schemas.microsoft.com/office/powerpoint/2010/main" val="561894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AAEA0-8A18-E1F5-D455-B3BC893B67B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7D4E6D9-7E7A-B41C-8CD4-E592322530DC}"/>
              </a:ext>
            </a:extLst>
          </p:cNvPr>
          <p:cNvSpPr txBox="1"/>
          <p:nvPr/>
        </p:nvSpPr>
        <p:spPr>
          <a:xfrm>
            <a:off x="203200" y="244826"/>
            <a:ext cx="11822545" cy="5909310"/>
          </a:xfrm>
          <a:prstGeom prst="rect">
            <a:avLst/>
          </a:prstGeom>
          <a:noFill/>
        </p:spPr>
        <p:txBody>
          <a:bodyPr wrap="square">
            <a:spAutoFit/>
          </a:bodyPr>
          <a:lstStyle/>
          <a:p>
            <a:r>
              <a:rPr lang="en-US" b="1">
                <a:solidFill>
                  <a:srgbClr val="FF0000"/>
                </a:solidFill>
                <a:latin typeface="-apple-system"/>
              </a:rPr>
              <a:t>Bəs onda niyə XML hələ də istifadə olunur? </a:t>
            </a:r>
            <a:endParaRPr lang="az-Latn-AZ" b="1">
              <a:solidFill>
                <a:srgbClr val="FF0000"/>
              </a:solidFill>
              <a:latin typeface="-apple-system"/>
            </a:endParaRPr>
          </a:p>
          <a:p>
            <a:endParaRPr lang="az-Latn-AZ">
              <a:latin typeface="-apple-system"/>
            </a:endParaRPr>
          </a:p>
          <a:p>
            <a:r>
              <a:rPr lang="en-US">
                <a:latin typeface="-apple-system"/>
              </a:rPr>
              <a:t>Çünki </a:t>
            </a:r>
            <a:r>
              <a:rPr lang="en-US" b="1">
                <a:latin typeface="-apple-system"/>
              </a:rPr>
              <a:t>XML</a:t>
            </a:r>
            <a:r>
              <a:rPr lang="az-Latn-AZ">
                <a:latin typeface="-apple-system"/>
              </a:rPr>
              <a:t> </a:t>
            </a:r>
            <a:r>
              <a:rPr lang="en-US">
                <a:latin typeface="-apple-system"/>
              </a:rPr>
              <a:t>-in üstünlükləri var, hansı ki </a:t>
            </a:r>
            <a:r>
              <a:rPr lang="en-US" b="1">
                <a:latin typeface="-apple-system"/>
              </a:rPr>
              <a:t>JSON</a:t>
            </a:r>
            <a:r>
              <a:rPr lang="az-Latn-AZ">
                <a:latin typeface="-apple-system"/>
              </a:rPr>
              <a:t> </a:t>
            </a:r>
            <a:r>
              <a:rPr lang="en-US">
                <a:latin typeface="-apple-system"/>
              </a:rPr>
              <a:t>-un yoxdur:</a:t>
            </a:r>
            <a:endParaRPr lang="az-Latn-AZ">
              <a:latin typeface="-apple-system"/>
            </a:endParaRPr>
          </a:p>
          <a:p>
            <a:endParaRPr lang="az-Latn-AZ">
              <a:latin typeface="-apple-system"/>
            </a:endParaRPr>
          </a:p>
          <a:p>
            <a:r>
              <a:rPr lang="en-US" b="1"/>
              <a:t>Bəs onda niyə XML hələ də istifadə olunur?</a:t>
            </a:r>
          </a:p>
          <a:p>
            <a:r>
              <a:rPr lang="en-US"/>
              <a:t>Çünki XML-in </a:t>
            </a:r>
            <a:r>
              <a:rPr lang="en-US" b="1"/>
              <a:t>üstünlükləri var</a:t>
            </a:r>
            <a:r>
              <a:rPr lang="en-US"/>
              <a:t>, hansı ki JSON-un yoxdur:</a:t>
            </a:r>
            <a:endParaRPr lang="az-Latn-AZ"/>
          </a:p>
          <a:p>
            <a:endParaRPr lang="en-US"/>
          </a:p>
          <a:p>
            <a:r>
              <a:rPr lang="az-Latn-AZ" b="1"/>
              <a:t>a) </a:t>
            </a:r>
            <a:r>
              <a:rPr lang="en-US" b="1"/>
              <a:t>Standart və köhnə sistemlərdə dəstək</a:t>
            </a:r>
            <a:endParaRPr lang="az-Latn-AZ" b="1"/>
          </a:p>
          <a:p>
            <a:pPr marL="800100" lvl="1" indent="-342900">
              <a:buFont typeface="Arial" panose="020B0604020202020204" pitchFamily="34" charset="0"/>
              <a:buChar char="•"/>
            </a:pPr>
            <a:r>
              <a:rPr lang="en-US"/>
              <a:t>Bank sistemləri, dövlət sistemləri, SOAP xidmətləri → hamısı uzun illər XML üzərində qurulub.</a:t>
            </a:r>
            <a:endParaRPr lang="az-Latn-AZ"/>
          </a:p>
          <a:p>
            <a:pPr marL="342900" indent="-342900">
              <a:buAutoNum type="alphaLcParenR"/>
            </a:pPr>
            <a:endParaRPr lang="en-US"/>
          </a:p>
          <a:p>
            <a:r>
              <a:rPr lang="az-Latn-AZ" b="1"/>
              <a:t>b) </a:t>
            </a:r>
            <a:r>
              <a:rPr lang="en-US" b="1"/>
              <a:t>Schema və Validasiya</a:t>
            </a:r>
            <a:endParaRPr lang="en-US"/>
          </a:p>
          <a:p>
            <a:pPr marL="742950" lvl="1" indent="-285750">
              <a:buFont typeface="Arial" panose="020B0604020202020204" pitchFamily="34" charset="0"/>
              <a:buChar char="•"/>
            </a:pPr>
            <a:r>
              <a:rPr lang="en-US" b="1">
                <a:solidFill>
                  <a:srgbClr val="00B050"/>
                </a:solidFill>
              </a:rPr>
              <a:t>XML Schema </a:t>
            </a:r>
            <a:r>
              <a:rPr lang="en-US"/>
              <a:t>(XSD), DTD ilə sən deyə bilərsən ki:</a:t>
            </a:r>
            <a:r>
              <a:rPr lang="az-Latn-AZ"/>
              <a:t> </a:t>
            </a:r>
            <a:r>
              <a:rPr lang="en-US"/>
              <a:t>“Bu XML faylında </a:t>
            </a:r>
            <a:r>
              <a:rPr lang="en-US" b="1"/>
              <a:t>&lt;id&gt; </a:t>
            </a:r>
            <a:r>
              <a:rPr lang="en-US"/>
              <a:t>rəqəm olmalıdır, </a:t>
            </a:r>
            <a:r>
              <a:rPr lang="en-US" b="1"/>
              <a:t>&lt;name&gt; </a:t>
            </a:r>
            <a:r>
              <a:rPr lang="en-US"/>
              <a:t>string olmalıdır”</a:t>
            </a:r>
          </a:p>
          <a:p>
            <a:pPr marL="742950" lvl="1" indent="-285750">
              <a:buFont typeface="Arial" panose="020B0604020202020204" pitchFamily="34" charset="0"/>
              <a:buChar char="•"/>
            </a:pPr>
            <a:r>
              <a:rPr lang="en-US" b="1">
                <a:solidFill>
                  <a:srgbClr val="0070C0"/>
                </a:solidFill>
              </a:rPr>
              <a:t>JSON Schema </a:t>
            </a:r>
            <a:r>
              <a:rPr lang="en-US"/>
              <a:t>da var, amma XML</a:t>
            </a:r>
            <a:r>
              <a:rPr lang="az-Latn-AZ"/>
              <a:t> </a:t>
            </a:r>
            <a:r>
              <a:rPr lang="en-US"/>
              <a:t>-in standartı daha köhnə və geniş dəstəklənir.</a:t>
            </a:r>
            <a:endParaRPr lang="az-Latn-AZ"/>
          </a:p>
          <a:p>
            <a:pPr lvl="1"/>
            <a:endParaRPr lang="en-US"/>
          </a:p>
          <a:p>
            <a:r>
              <a:rPr lang="az-Latn-AZ" b="1"/>
              <a:t>c) </a:t>
            </a:r>
            <a:r>
              <a:rPr lang="en-US" b="1"/>
              <a:t>Namespaces</a:t>
            </a:r>
            <a:endParaRPr lang="az-Latn-AZ" b="1"/>
          </a:p>
          <a:p>
            <a:pPr marL="742950" lvl="1" indent="-285750">
              <a:buFont typeface="Arial" panose="020B0604020202020204" pitchFamily="34" charset="0"/>
              <a:buChar char="•"/>
            </a:pPr>
            <a:r>
              <a:rPr lang="en-US"/>
              <a:t>XML sənə müxtəlif sistemlərin eyni adlı tag-larını fərqləndirməyə imkan verir.</a:t>
            </a:r>
            <a:br>
              <a:rPr lang="en-US"/>
            </a:br>
            <a:r>
              <a:rPr lang="en-US"/>
              <a:t>(məs: &lt;soap:Body&gt; və &lt;myns:Body&gt; eyni faylda ola bilər).</a:t>
            </a:r>
            <a:endParaRPr lang="az-Latn-AZ"/>
          </a:p>
          <a:p>
            <a:endParaRPr lang="en-US"/>
          </a:p>
          <a:p>
            <a:r>
              <a:rPr lang="az-Latn-AZ" b="1"/>
              <a:t>d) </a:t>
            </a:r>
            <a:r>
              <a:rPr lang="en-US" b="1"/>
              <a:t>Mürəkkəb strukturlar</a:t>
            </a:r>
            <a:endParaRPr lang="az-Latn-AZ" b="1"/>
          </a:p>
          <a:p>
            <a:pPr marL="742950" lvl="1" indent="-285750">
              <a:buFont typeface="Arial" panose="020B0604020202020204" pitchFamily="34" charset="0"/>
              <a:buChar char="•"/>
            </a:pPr>
            <a:r>
              <a:rPr lang="en-US"/>
              <a:t>Metadata, atributlar, dokumentasiyaya yaxın format → XML daha uyğundur.</a:t>
            </a:r>
          </a:p>
          <a:p>
            <a:endParaRPr lang="en-US"/>
          </a:p>
        </p:txBody>
      </p:sp>
    </p:spTree>
    <p:extLst>
      <p:ext uri="{BB962C8B-B14F-4D97-AF65-F5344CB8AC3E}">
        <p14:creationId xmlns:p14="http://schemas.microsoft.com/office/powerpoint/2010/main" val="127892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9CB5-C842-D3F4-60AA-0747AE98F65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ED58C8C-43D3-CDAD-9A9D-BE6F065050B7}"/>
              </a:ext>
            </a:extLst>
          </p:cNvPr>
          <p:cNvSpPr txBox="1"/>
          <p:nvPr/>
        </p:nvSpPr>
        <p:spPr>
          <a:xfrm>
            <a:off x="203200" y="244826"/>
            <a:ext cx="11822545" cy="4524315"/>
          </a:xfrm>
          <a:prstGeom prst="rect">
            <a:avLst/>
          </a:prstGeom>
          <a:noFill/>
        </p:spPr>
        <p:txBody>
          <a:bodyPr wrap="square">
            <a:spAutoFit/>
          </a:bodyPr>
          <a:lstStyle/>
          <a:p>
            <a:r>
              <a:rPr lang="en-US" b="1">
                <a:latin typeface="-apple-system"/>
              </a:rPr>
              <a:t>XML</a:t>
            </a:r>
            <a:r>
              <a:rPr lang="en-US">
                <a:latin typeface="-apple-system"/>
              </a:rPr>
              <a:t> necə “gözəl” göstərilə bilər? </a:t>
            </a:r>
            <a:r>
              <a:rPr lang="az-Latn-AZ">
                <a:latin typeface="-apple-system"/>
              </a:rPr>
              <a:t>  </a:t>
            </a:r>
          </a:p>
          <a:p>
            <a:endParaRPr lang="az-Latn-AZ">
              <a:latin typeface="-apple-system"/>
            </a:endParaRPr>
          </a:p>
          <a:p>
            <a:r>
              <a:rPr lang="en-US">
                <a:latin typeface="-apple-system"/>
              </a:rPr>
              <a:t>Əgər istəyirsənsə ki, </a:t>
            </a:r>
            <a:r>
              <a:rPr lang="en-US" b="1">
                <a:latin typeface="-apple-system"/>
              </a:rPr>
              <a:t>XML</a:t>
            </a:r>
            <a:r>
              <a:rPr lang="en-US">
                <a:latin typeface="-apple-system"/>
              </a:rPr>
              <a:t> brauzerdə daha səliqəli, cədvəl kimi görünsün, onda ona </a:t>
            </a:r>
            <a:r>
              <a:rPr lang="en-US" b="1">
                <a:solidFill>
                  <a:srgbClr val="0070C0"/>
                </a:solidFill>
                <a:latin typeface="-apple-system"/>
              </a:rPr>
              <a:t>XSL</a:t>
            </a:r>
            <a:r>
              <a:rPr lang="en-US">
                <a:latin typeface="-apple-system"/>
              </a:rPr>
              <a:t> və ya </a:t>
            </a:r>
            <a:r>
              <a:rPr lang="en-US" b="1">
                <a:solidFill>
                  <a:srgbClr val="0070C0"/>
                </a:solidFill>
                <a:latin typeface="-apple-system"/>
              </a:rPr>
              <a:t>CSS</a:t>
            </a:r>
            <a:r>
              <a:rPr lang="en-US">
                <a:latin typeface="-apple-system"/>
              </a:rPr>
              <a:t> qoşmaq lazımdır.</a:t>
            </a:r>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r>
              <a:rPr lang="az-Latn-AZ">
                <a:latin typeface="-apple-system"/>
              </a:rPr>
              <a:t>CODE1 qovluğu.</a:t>
            </a:r>
            <a:endParaRPr lang="en-US"/>
          </a:p>
        </p:txBody>
      </p:sp>
      <p:pic>
        <p:nvPicPr>
          <p:cNvPr id="3" name="Picture 2">
            <a:extLst>
              <a:ext uri="{FF2B5EF4-FFF2-40B4-BE49-F238E27FC236}">
                <a16:creationId xmlns:a16="http://schemas.microsoft.com/office/drawing/2014/main" id="{49C238F5-1318-8DC8-5DB4-BC94BFE3B8A8}"/>
              </a:ext>
            </a:extLst>
          </p:cNvPr>
          <p:cNvPicPr>
            <a:picLocks noChangeAspect="1"/>
          </p:cNvPicPr>
          <p:nvPr/>
        </p:nvPicPr>
        <p:blipFill>
          <a:blip r:embed="rId2"/>
          <a:stretch>
            <a:fillRect/>
          </a:stretch>
        </p:blipFill>
        <p:spPr>
          <a:xfrm>
            <a:off x="0" y="1435886"/>
            <a:ext cx="9892145" cy="2755085"/>
          </a:xfrm>
          <a:prstGeom prst="rect">
            <a:avLst/>
          </a:prstGeom>
        </p:spPr>
      </p:pic>
      <p:pic>
        <p:nvPicPr>
          <p:cNvPr id="5" name="Picture 4">
            <a:extLst>
              <a:ext uri="{FF2B5EF4-FFF2-40B4-BE49-F238E27FC236}">
                <a16:creationId xmlns:a16="http://schemas.microsoft.com/office/drawing/2014/main" id="{39895742-606B-42F6-0DB5-9F4AA26CAB77}"/>
              </a:ext>
            </a:extLst>
          </p:cNvPr>
          <p:cNvPicPr>
            <a:picLocks noChangeAspect="1"/>
          </p:cNvPicPr>
          <p:nvPr/>
        </p:nvPicPr>
        <p:blipFill>
          <a:blip r:embed="rId3"/>
          <a:stretch>
            <a:fillRect/>
          </a:stretch>
        </p:blipFill>
        <p:spPr>
          <a:xfrm>
            <a:off x="0" y="5028945"/>
            <a:ext cx="5249008" cy="1829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514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FA92D-18CB-BE38-879F-320412D5469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F28B56A-10DC-E5EF-5A41-A196B6894EC9}"/>
              </a:ext>
            </a:extLst>
          </p:cNvPr>
          <p:cNvSpPr txBox="1"/>
          <p:nvPr/>
        </p:nvSpPr>
        <p:spPr>
          <a:xfrm>
            <a:off x="203200" y="244826"/>
            <a:ext cx="11822545" cy="5155257"/>
          </a:xfrm>
          <a:prstGeom prst="rect">
            <a:avLst/>
          </a:prstGeom>
          <a:noFill/>
        </p:spPr>
        <p:txBody>
          <a:bodyPr wrap="square">
            <a:spAutoFit/>
          </a:bodyPr>
          <a:lstStyle/>
          <a:p>
            <a:pPr>
              <a:lnSpc>
                <a:spcPct val="150000"/>
              </a:lnSpc>
            </a:pPr>
            <a:r>
              <a:rPr lang="en-US" sz="1400">
                <a:latin typeface="-apple-system"/>
              </a:rPr>
              <a:t>Praktiki məsləhət</a:t>
            </a:r>
          </a:p>
          <a:p>
            <a:pPr marL="742950" lvl="1" indent="-285750">
              <a:lnSpc>
                <a:spcPct val="150000"/>
              </a:lnSpc>
              <a:buFont typeface="Arial" panose="020B0604020202020204" pitchFamily="34" charset="0"/>
              <a:buChar char="•"/>
            </a:pPr>
            <a:r>
              <a:rPr lang="en-US" sz="1400">
                <a:latin typeface="-apple-system"/>
              </a:rPr>
              <a:t>Əgər öz </a:t>
            </a:r>
            <a:r>
              <a:rPr lang="en-US" sz="1400" b="1">
                <a:latin typeface="-apple-system"/>
              </a:rPr>
              <a:t>API</a:t>
            </a:r>
            <a:r>
              <a:rPr lang="en-US" sz="1400">
                <a:latin typeface="-apple-system"/>
              </a:rPr>
              <a:t> -ni yazırsansa → </a:t>
            </a:r>
            <a:r>
              <a:rPr lang="en-US" sz="1400" b="1">
                <a:latin typeface="-apple-system"/>
              </a:rPr>
              <a:t>JSON</a:t>
            </a:r>
            <a:r>
              <a:rPr lang="en-US" sz="1400">
                <a:latin typeface="-apple-system"/>
              </a:rPr>
              <a:t> istifadə et. Daha sürətli, daha yüngül, daha praktikdir.</a:t>
            </a:r>
          </a:p>
          <a:p>
            <a:pPr marL="1200150" lvl="2" indent="-285750">
              <a:lnSpc>
                <a:spcPct val="150000"/>
              </a:lnSpc>
              <a:buFont typeface="Wingdings" panose="05000000000000000000" pitchFamily="2" charset="2"/>
              <a:buChar char="q"/>
            </a:pPr>
            <a:r>
              <a:rPr lang="en-US" sz="1400" b="1">
                <a:latin typeface="-apple-system"/>
              </a:rPr>
              <a:t>JSON</a:t>
            </a:r>
            <a:r>
              <a:rPr lang="en-US" sz="1400">
                <a:latin typeface="-apple-system"/>
              </a:rPr>
              <a:t> – modern web, frontend-backend data mübadiləsi üçün ən rahat formatdır.</a:t>
            </a:r>
          </a:p>
          <a:p>
            <a:pPr marL="742950" lvl="1" indent="-285750">
              <a:lnSpc>
                <a:spcPct val="150000"/>
              </a:lnSpc>
              <a:buFont typeface="Arial" panose="020B0604020202020204" pitchFamily="34" charset="0"/>
              <a:buChar char="•"/>
            </a:pPr>
            <a:r>
              <a:rPr lang="en-US" sz="1400">
                <a:latin typeface="-apple-system"/>
              </a:rPr>
              <a:t>Əgər başqa bir sistemlə inteqrasiya edirsənsə (bank, dövlət, SOAP xidmətləri və s.) → çox vaxt məcbur </a:t>
            </a:r>
            <a:r>
              <a:rPr lang="en-US" sz="1400" b="1">
                <a:latin typeface="-apple-system"/>
              </a:rPr>
              <a:t>XML</a:t>
            </a:r>
            <a:r>
              <a:rPr lang="en-US" sz="1400">
                <a:latin typeface="-apple-system"/>
              </a:rPr>
              <a:t> olacaq, çünki onların standartı budur.</a:t>
            </a:r>
          </a:p>
          <a:p>
            <a:pPr marL="1200150" lvl="2" indent="-285750">
              <a:lnSpc>
                <a:spcPct val="150000"/>
              </a:lnSpc>
              <a:buFont typeface="Wingdings" panose="05000000000000000000" pitchFamily="2" charset="2"/>
              <a:buChar char="q"/>
            </a:pPr>
            <a:r>
              <a:rPr lang="en-US" sz="1400" b="1">
                <a:latin typeface="-apple-system"/>
              </a:rPr>
              <a:t>XML</a:t>
            </a:r>
            <a:r>
              <a:rPr lang="en-US" sz="1400">
                <a:latin typeface="-apple-system"/>
              </a:rPr>
              <a:t> – köhnə sistemlər, SOAP servis, sənədləşmə və ciddi validasiya tələb edən yerlərdə hələ də işlənir.</a:t>
            </a:r>
            <a:r>
              <a:rPr lang="az-Latn-AZ" sz="1400">
                <a:latin typeface="-apple-system"/>
              </a:rPr>
              <a:t> Bank sistemləri, dövlət portalları, SOAP servisleri illərlə əvvəl qurulub. O vaxtlarda JSON hələ standart deyildi. XML isə WSDL, XSD, SOAP ilə tam dəstəklənirdi. Ona görə də həmin sistemlərdə XML = default oldu.</a:t>
            </a:r>
          </a:p>
          <a:p>
            <a:pPr marL="1200150" lvl="2" indent="-285750">
              <a:lnSpc>
                <a:spcPct val="150000"/>
              </a:lnSpc>
              <a:buFont typeface="Wingdings" panose="05000000000000000000" pitchFamily="2" charset="2"/>
              <a:buChar char="q"/>
            </a:pPr>
            <a:r>
              <a:rPr lang="en-US" sz="1400">
                <a:latin typeface="-apple-system"/>
              </a:rPr>
              <a:t>SOAP servisləri mütləq XML ilə işləyir. Yəni sən SoapClient ilə JSON göndərə bilməzsən. Çünki SOAP = XML protokolu.</a:t>
            </a:r>
            <a:endParaRPr lang="az-Latn-AZ" sz="1400">
              <a:latin typeface="-apple-system"/>
            </a:endParaRPr>
          </a:p>
          <a:p>
            <a:pPr lvl="2">
              <a:lnSpc>
                <a:spcPct val="150000"/>
              </a:lnSpc>
            </a:pPr>
            <a:endParaRPr lang="en-US" sz="1400">
              <a:latin typeface="-apple-system"/>
            </a:endParaRPr>
          </a:p>
          <a:p>
            <a:pPr marL="742950" lvl="1" indent="-285750">
              <a:lnSpc>
                <a:spcPct val="150000"/>
              </a:lnSpc>
              <a:buFont typeface="Arial" panose="020B0604020202020204" pitchFamily="34" charset="0"/>
              <a:buChar char="•"/>
            </a:pPr>
            <a:r>
              <a:rPr lang="en-US" sz="1400" b="1"/>
              <a:t>Qanuni və beynəlxalq standartlar</a:t>
            </a:r>
            <a:endParaRPr lang="en-US" sz="1400"/>
          </a:p>
          <a:p>
            <a:pPr marL="1200150" lvl="2" indent="-285750">
              <a:lnSpc>
                <a:spcPct val="150000"/>
              </a:lnSpc>
              <a:buFont typeface="Wingdings" panose="05000000000000000000" pitchFamily="2" charset="2"/>
              <a:buChar char="q"/>
            </a:pPr>
            <a:r>
              <a:rPr lang="en-US" sz="1400"/>
              <a:t>Bank köçürmələri üçün </a:t>
            </a:r>
            <a:r>
              <a:rPr lang="en-US" sz="1400" b="1"/>
              <a:t>ISO 20022</a:t>
            </a:r>
            <a:r>
              <a:rPr lang="en-US" sz="1400"/>
              <a:t> → XML formatında.</a:t>
            </a:r>
          </a:p>
          <a:p>
            <a:pPr marL="1200150" lvl="2" indent="-285750">
              <a:lnSpc>
                <a:spcPct val="150000"/>
              </a:lnSpc>
              <a:buFont typeface="Wingdings" panose="05000000000000000000" pitchFamily="2" charset="2"/>
              <a:buChar char="q"/>
            </a:pPr>
            <a:r>
              <a:rPr lang="en-US" sz="1400"/>
              <a:t>Elektron imza, faktura, gömrük bəyannamələri → XML formatında.</a:t>
            </a:r>
          </a:p>
          <a:p>
            <a:pPr marL="1200150" lvl="2" indent="-285750">
              <a:lnSpc>
                <a:spcPct val="150000"/>
              </a:lnSpc>
              <a:buFont typeface="Wingdings" panose="05000000000000000000" pitchFamily="2" charset="2"/>
              <a:buChar char="q"/>
            </a:pPr>
            <a:r>
              <a:rPr lang="en-US" sz="1400"/>
              <a:t>Hətta dövlətlərarası “web service” inteqrasiyaları → SOAP/XML.</a:t>
            </a:r>
          </a:p>
          <a:p>
            <a:endParaRPr lang="en-US" sz="1400">
              <a:latin typeface="-apple-system"/>
            </a:endParaRPr>
          </a:p>
          <a:p>
            <a:endParaRPr lang="en-US" sz="1400"/>
          </a:p>
          <a:p>
            <a:r>
              <a:rPr lang="en-US" sz="1400"/>
              <a:t>Texniki cəhətdən eyni məlumat </a:t>
            </a:r>
            <a:r>
              <a:rPr lang="en-US" sz="1400" b="1"/>
              <a:t>JSON</a:t>
            </a:r>
            <a:r>
              <a:rPr lang="en-US" sz="1400"/>
              <a:t> ilə də göndərilə bilər, amma əgər qarşı tərəfin standartı </a:t>
            </a:r>
            <a:r>
              <a:rPr lang="en-US" sz="1400" b="1"/>
              <a:t>XML</a:t>
            </a:r>
            <a:r>
              <a:rPr lang="az-Latn-AZ" sz="1400"/>
              <a:t> </a:t>
            </a:r>
            <a:r>
              <a:rPr lang="en-US" sz="1400"/>
              <a:t>-dir</a:t>
            </a:r>
            <a:r>
              <a:rPr lang="az-Latn-AZ" sz="1400"/>
              <a:t>sə</a:t>
            </a:r>
            <a:r>
              <a:rPr lang="en-US" sz="1400"/>
              <a:t> (məsələn WSDL + SOAP istifadə edirlərsə), onda </a:t>
            </a:r>
            <a:r>
              <a:rPr lang="en-US" sz="1400" b="1"/>
              <a:t>JSON</a:t>
            </a:r>
            <a:r>
              <a:rPr lang="en-US" sz="1400"/>
              <a:t> qəbul etməyəcək.</a:t>
            </a:r>
          </a:p>
        </p:txBody>
      </p:sp>
    </p:spTree>
    <p:extLst>
      <p:ext uri="{BB962C8B-B14F-4D97-AF65-F5344CB8AC3E}">
        <p14:creationId xmlns:p14="http://schemas.microsoft.com/office/powerpoint/2010/main" val="1664734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EAA54-9ACE-8B00-C601-9D1883BBA68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A0927B3-535E-4315-9DC4-CCA9FDD97C1D}"/>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363445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55584-5B48-385F-4AC0-CBB9E87FE68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75EA2A9-380D-B6AD-E1D2-F4FA28BE82BA}"/>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3040334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3A0D6-EA9E-CD0D-333B-772DD3C2EFD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5D2BA13-73CE-9403-EFD6-9F976EC3F497}"/>
              </a:ext>
            </a:extLst>
          </p:cNvPr>
          <p:cNvSpPr txBox="1"/>
          <p:nvPr/>
        </p:nvSpPr>
        <p:spPr>
          <a:xfrm>
            <a:off x="203201" y="244826"/>
            <a:ext cx="5495636" cy="646331"/>
          </a:xfrm>
          <a:prstGeom prst="rect">
            <a:avLst/>
          </a:prstGeom>
          <a:noFill/>
        </p:spPr>
        <p:txBody>
          <a:bodyPr wrap="square">
            <a:spAutoFit/>
          </a:bodyPr>
          <a:lstStyle/>
          <a:p>
            <a:r>
              <a:rPr lang="az-Latn-AZ">
                <a:latin typeface="-apple-system"/>
              </a:rPr>
              <a:t>İndi isə,  Türkiyə mərkəzi bankının, </a:t>
            </a:r>
            <a:r>
              <a:rPr lang="az-Latn-AZ" b="1">
                <a:latin typeface="-apple-system"/>
              </a:rPr>
              <a:t>public XML </a:t>
            </a:r>
            <a:r>
              <a:rPr lang="az-Latn-AZ">
                <a:latin typeface="-apple-system"/>
              </a:rPr>
              <a:t>faylından </a:t>
            </a:r>
            <a:r>
              <a:rPr lang="az-Latn-AZ" b="1">
                <a:latin typeface="-apple-system"/>
              </a:rPr>
              <a:t>URL</a:t>
            </a:r>
            <a:r>
              <a:rPr lang="az-Latn-AZ">
                <a:latin typeface="-apple-system"/>
              </a:rPr>
              <a:t> vasitısi ilə data çəkərək istifadə edəcəyik.</a:t>
            </a:r>
          </a:p>
        </p:txBody>
      </p:sp>
      <p:pic>
        <p:nvPicPr>
          <p:cNvPr id="3" name="Picture 2">
            <a:extLst>
              <a:ext uri="{FF2B5EF4-FFF2-40B4-BE49-F238E27FC236}">
                <a16:creationId xmlns:a16="http://schemas.microsoft.com/office/drawing/2014/main" id="{1B4F435A-E927-D83E-AFC1-0AF7C6E0787F}"/>
              </a:ext>
            </a:extLst>
          </p:cNvPr>
          <p:cNvPicPr>
            <a:picLocks noChangeAspect="1"/>
          </p:cNvPicPr>
          <p:nvPr/>
        </p:nvPicPr>
        <p:blipFill>
          <a:blip r:embed="rId2"/>
          <a:stretch>
            <a:fillRect/>
          </a:stretch>
        </p:blipFill>
        <p:spPr>
          <a:xfrm>
            <a:off x="5855688" y="1"/>
            <a:ext cx="6444225" cy="3260436"/>
          </a:xfrm>
          <a:prstGeom prst="rect">
            <a:avLst/>
          </a:prstGeom>
        </p:spPr>
      </p:pic>
      <p:pic>
        <p:nvPicPr>
          <p:cNvPr id="5" name="Picture 4">
            <a:extLst>
              <a:ext uri="{FF2B5EF4-FFF2-40B4-BE49-F238E27FC236}">
                <a16:creationId xmlns:a16="http://schemas.microsoft.com/office/drawing/2014/main" id="{66F291DA-FA5F-F84A-D5EB-7CFD563D5096}"/>
              </a:ext>
            </a:extLst>
          </p:cNvPr>
          <p:cNvPicPr>
            <a:picLocks noChangeAspect="1"/>
          </p:cNvPicPr>
          <p:nvPr/>
        </p:nvPicPr>
        <p:blipFill>
          <a:blip r:embed="rId3"/>
          <a:stretch>
            <a:fillRect/>
          </a:stretch>
        </p:blipFill>
        <p:spPr>
          <a:xfrm>
            <a:off x="18472" y="4127877"/>
            <a:ext cx="12192000" cy="2814028"/>
          </a:xfrm>
          <a:prstGeom prst="rect">
            <a:avLst/>
          </a:prstGeom>
        </p:spPr>
      </p:pic>
    </p:spTree>
    <p:extLst>
      <p:ext uri="{BB962C8B-B14F-4D97-AF65-F5344CB8AC3E}">
        <p14:creationId xmlns:p14="http://schemas.microsoft.com/office/powerpoint/2010/main" val="27973016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93DD1-6A6E-CC71-9703-DAD827B165E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8938F54-884B-D588-65A7-A6B0B8C0872E}"/>
              </a:ext>
            </a:extLst>
          </p:cNvPr>
          <p:cNvSpPr txBox="1"/>
          <p:nvPr/>
        </p:nvSpPr>
        <p:spPr>
          <a:xfrm>
            <a:off x="203201" y="244826"/>
            <a:ext cx="6354618" cy="1477328"/>
          </a:xfrm>
          <a:prstGeom prst="rect">
            <a:avLst/>
          </a:prstGeom>
          <a:noFill/>
        </p:spPr>
        <p:txBody>
          <a:bodyPr wrap="square">
            <a:spAutoFit/>
          </a:bodyPr>
          <a:lstStyle/>
          <a:p>
            <a:r>
              <a:rPr lang="en-US" u="sng">
                <a:solidFill>
                  <a:srgbClr val="00B0F0"/>
                </a:solidFill>
                <a:latin typeface="-apple-system"/>
              </a:rPr>
              <a:t>https://www.tcmb.gov.tr/kurlar/today.xml</a:t>
            </a:r>
            <a:r>
              <a:rPr lang="en-US">
                <a:latin typeface="-apple-system"/>
              </a:rPr>
              <a:t> </a:t>
            </a:r>
            <a:r>
              <a:rPr lang="az-Latn-AZ">
                <a:latin typeface="-apple-system"/>
              </a:rPr>
              <a:t>- URL sindən dataları əldə edərək şablonda əks etdiririk.</a:t>
            </a:r>
            <a:endParaRPr lang="en-US">
              <a:latin typeface="-apple-system"/>
            </a:endParaRPr>
          </a:p>
          <a:p>
            <a:endParaRPr lang="en-US">
              <a:latin typeface="-apple-system"/>
            </a:endParaRPr>
          </a:p>
          <a:p>
            <a:endParaRPr lang="en-US">
              <a:latin typeface="-apple-system"/>
            </a:endParaRPr>
          </a:p>
          <a:p>
            <a:r>
              <a:rPr lang="en-US">
                <a:latin typeface="-apple-system"/>
              </a:rPr>
              <a:t>CODE13</a:t>
            </a:r>
            <a:endParaRPr lang="en-US"/>
          </a:p>
        </p:txBody>
      </p:sp>
      <p:pic>
        <p:nvPicPr>
          <p:cNvPr id="3" name="Picture 2">
            <a:extLst>
              <a:ext uri="{FF2B5EF4-FFF2-40B4-BE49-F238E27FC236}">
                <a16:creationId xmlns:a16="http://schemas.microsoft.com/office/drawing/2014/main" id="{4D794057-4081-320C-4757-79EAC8E44C1B}"/>
              </a:ext>
            </a:extLst>
          </p:cNvPr>
          <p:cNvPicPr>
            <a:picLocks noChangeAspect="1"/>
          </p:cNvPicPr>
          <p:nvPr/>
        </p:nvPicPr>
        <p:blipFill>
          <a:blip r:embed="rId2"/>
          <a:stretch>
            <a:fillRect/>
          </a:stretch>
        </p:blipFill>
        <p:spPr>
          <a:xfrm>
            <a:off x="0" y="2441006"/>
            <a:ext cx="5818909" cy="4416994"/>
          </a:xfrm>
          <a:prstGeom prst="rect">
            <a:avLst/>
          </a:prstGeom>
        </p:spPr>
      </p:pic>
      <p:pic>
        <p:nvPicPr>
          <p:cNvPr id="5" name="Picture 4">
            <a:extLst>
              <a:ext uri="{FF2B5EF4-FFF2-40B4-BE49-F238E27FC236}">
                <a16:creationId xmlns:a16="http://schemas.microsoft.com/office/drawing/2014/main" id="{676D05A5-C726-5D65-79DF-013CB3D866A1}"/>
              </a:ext>
            </a:extLst>
          </p:cNvPr>
          <p:cNvPicPr>
            <a:picLocks noChangeAspect="1"/>
          </p:cNvPicPr>
          <p:nvPr/>
        </p:nvPicPr>
        <p:blipFill>
          <a:blip r:embed="rId3"/>
          <a:stretch>
            <a:fillRect/>
          </a:stretch>
        </p:blipFill>
        <p:spPr>
          <a:xfrm>
            <a:off x="10129756" y="0"/>
            <a:ext cx="2062244"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40724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68D0-B7F5-F19F-C4DC-8C7527471F77}"/>
            </a:ext>
          </a:extLst>
        </p:cNvPr>
        <p:cNvGrpSpPr/>
        <p:nvPr/>
      </p:nvGrpSpPr>
      <p:grpSpPr>
        <a:xfrm>
          <a:off x="0" y="0"/>
          <a:ext cx="0" cy="0"/>
          <a:chOff x="0" y="0"/>
          <a:chExt cx="0" cy="0"/>
        </a:xfrm>
      </p:grpSpPr>
    </p:spTree>
    <p:extLst>
      <p:ext uri="{BB962C8B-B14F-4D97-AF65-F5344CB8AC3E}">
        <p14:creationId xmlns:p14="http://schemas.microsoft.com/office/powerpoint/2010/main" val="793018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7BD79-AD6E-3720-B86B-419558D710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97259A9-E95E-7811-4E70-EEFC3FEFA6C9}"/>
              </a:ext>
            </a:extLst>
          </p:cNvPr>
          <p:cNvSpPr txBox="1"/>
          <p:nvPr/>
        </p:nvSpPr>
        <p:spPr>
          <a:xfrm>
            <a:off x="184727" y="161699"/>
            <a:ext cx="11822545" cy="1600438"/>
          </a:xfrm>
          <a:prstGeom prst="rect">
            <a:avLst/>
          </a:prstGeom>
          <a:noFill/>
        </p:spPr>
        <p:txBody>
          <a:bodyPr wrap="square">
            <a:spAutoFit/>
          </a:bodyPr>
          <a:lstStyle/>
          <a:p>
            <a:r>
              <a:rPr lang="az-Latn-AZ" sz="1400">
                <a:latin typeface="-apple-system"/>
              </a:rPr>
              <a:t>İndi isə </a:t>
            </a:r>
            <a:r>
              <a:rPr lang="az-Latn-AZ" sz="1400" b="1">
                <a:latin typeface="-apple-system"/>
              </a:rPr>
              <a:t>local</a:t>
            </a:r>
            <a:r>
              <a:rPr lang="az-Latn-AZ" sz="1400">
                <a:latin typeface="-apple-system"/>
              </a:rPr>
              <a:t> olaraq öz verilənlər bazamızdakı </a:t>
            </a:r>
            <a:r>
              <a:rPr lang="az-Latn-AZ" sz="1400" b="1">
                <a:latin typeface="-apple-system"/>
              </a:rPr>
              <a:t>POSTS</a:t>
            </a:r>
            <a:r>
              <a:rPr lang="az-Latn-AZ" sz="1400">
                <a:latin typeface="-apple-system"/>
              </a:rPr>
              <a:t> adlı cədvəlimizdən dataları çağıraraq </a:t>
            </a:r>
            <a:r>
              <a:rPr lang="az-Latn-AZ" sz="1400" b="1">
                <a:latin typeface="-apple-system"/>
              </a:rPr>
              <a:t>XML</a:t>
            </a:r>
            <a:r>
              <a:rPr lang="az-Latn-AZ" sz="1400">
                <a:latin typeface="-apple-system"/>
              </a:rPr>
              <a:t> formatında </a:t>
            </a:r>
            <a:r>
              <a:rPr lang="az-Latn-AZ" sz="1400" b="1">
                <a:latin typeface="-apple-system"/>
              </a:rPr>
              <a:t>SAVE</a:t>
            </a:r>
            <a:r>
              <a:rPr lang="az-Latn-AZ" sz="1400">
                <a:latin typeface="-apple-system"/>
              </a:rPr>
              <a:t> edək və həmin </a:t>
            </a:r>
            <a:r>
              <a:rPr lang="az-Latn-AZ" sz="1400" b="1">
                <a:latin typeface="-apple-system"/>
              </a:rPr>
              <a:t>XML</a:t>
            </a:r>
            <a:r>
              <a:rPr lang="az-Latn-AZ" sz="1400">
                <a:latin typeface="-apple-system"/>
              </a:rPr>
              <a:t> faylından bu dataları oxuyaraq şablonda əks etdirək.</a:t>
            </a:r>
          </a:p>
          <a:p>
            <a:endParaRPr lang="az-Latn-AZ" sz="1400">
              <a:latin typeface="-apple-system"/>
            </a:endParaRPr>
          </a:p>
          <a:p>
            <a:pPr marL="285750" indent="-285750">
              <a:lnSpc>
                <a:spcPct val="150000"/>
              </a:lnSpc>
              <a:buFont typeface="Arial" panose="020B0604020202020204" pitchFamily="34" charset="0"/>
              <a:buChar char="•"/>
            </a:pPr>
            <a:r>
              <a:rPr lang="az-Latn-AZ" sz="1400">
                <a:latin typeface="-apple-system"/>
              </a:rPr>
              <a:t>1ci olaraq </a:t>
            </a:r>
            <a:r>
              <a:rPr lang="az-Latn-AZ" sz="1400" b="1">
                <a:latin typeface="-apple-system"/>
              </a:rPr>
              <a:t>index.php </a:t>
            </a:r>
            <a:r>
              <a:rPr lang="az-Latn-AZ" sz="1400">
                <a:latin typeface="-apple-system"/>
              </a:rPr>
              <a:t>faylını işə salın</a:t>
            </a:r>
          </a:p>
          <a:p>
            <a:pPr marL="285750" indent="-285750">
              <a:lnSpc>
                <a:spcPct val="150000"/>
              </a:lnSpc>
              <a:buFont typeface="Arial" panose="020B0604020202020204" pitchFamily="34" charset="0"/>
              <a:buChar char="•"/>
            </a:pPr>
            <a:r>
              <a:rPr lang="az-Latn-AZ" sz="1400">
                <a:latin typeface="-apple-system"/>
              </a:rPr>
              <a:t>2ci olaraq </a:t>
            </a:r>
            <a:r>
              <a:rPr lang="az-Latn-AZ" sz="1400" b="1">
                <a:latin typeface="-apple-system"/>
              </a:rPr>
              <a:t>posts.php </a:t>
            </a:r>
            <a:r>
              <a:rPr lang="az-Latn-AZ" sz="1400">
                <a:latin typeface="-apple-system"/>
              </a:rPr>
              <a:t>faylını işə salın</a:t>
            </a:r>
          </a:p>
          <a:p>
            <a:endParaRPr lang="en-US" sz="1400"/>
          </a:p>
        </p:txBody>
      </p:sp>
      <p:pic>
        <p:nvPicPr>
          <p:cNvPr id="3" name="Picture 2">
            <a:extLst>
              <a:ext uri="{FF2B5EF4-FFF2-40B4-BE49-F238E27FC236}">
                <a16:creationId xmlns:a16="http://schemas.microsoft.com/office/drawing/2014/main" id="{D3681969-F67C-7178-A06D-77AEA32922EC}"/>
              </a:ext>
            </a:extLst>
          </p:cNvPr>
          <p:cNvPicPr>
            <a:picLocks noChangeAspect="1"/>
          </p:cNvPicPr>
          <p:nvPr/>
        </p:nvPicPr>
        <p:blipFill>
          <a:blip r:embed="rId2"/>
          <a:stretch>
            <a:fillRect/>
          </a:stretch>
        </p:blipFill>
        <p:spPr>
          <a:xfrm>
            <a:off x="0" y="1900257"/>
            <a:ext cx="12192000" cy="4957743"/>
          </a:xfrm>
          <a:prstGeom prst="rect">
            <a:avLst/>
          </a:prstGeom>
        </p:spPr>
      </p:pic>
    </p:spTree>
    <p:extLst>
      <p:ext uri="{BB962C8B-B14F-4D97-AF65-F5344CB8AC3E}">
        <p14:creationId xmlns:p14="http://schemas.microsoft.com/office/powerpoint/2010/main" val="41606551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3452F-2A10-7AA5-FE6D-56322C83691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EB46339-C9C6-AB50-13E6-CB2541D70DBB}"/>
              </a:ext>
            </a:extLst>
          </p:cNvPr>
          <p:cNvSpPr txBox="1"/>
          <p:nvPr/>
        </p:nvSpPr>
        <p:spPr>
          <a:xfrm>
            <a:off x="203200" y="244826"/>
            <a:ext cx="11822545" cy="4247317"/>
          </a:xfrm>
          <a:prstGeom prst="rect">
            <a:avLst/>
          </a:prstGeom>
          <a:noFill/>
        </p:spPr>
        <p:txBody>
          <a:bodyPr wrap="square">
            <a:spAutoFit/>
          </a:bodyPr>
          <a:lstStyle/>
          <a:p>
            <a:r>
              <a:rPr lang="az-Latn-AZ">
                <a:latin typeface="-apple-system"/>
              </a:rPr>
              <a:t>Nəticə.</a:t>
            </a:r>
            <a:r>
              <a:rPr lang="en-US">
                <a:latin typeface="-apple-system"/>
              </a:rPr>
              <a:t> CODE14</a:t>
            </a: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endParaRPr lang="en-US">
              <a:latin typeface="-apple-system"/>
            </a:endParaRPr>
          </a:p>
          <a:p>
            <a:r>
              <a:rPr lang="az-Latn-AZ">
                <a:latin typeface="-apple-system"/>
              </a:rPr>
              <a:t>Həmin cədvəl.</a:t>
            </a:r>
            <a:endParaRPr lang="en-US"/>
          </a:p>
        </p:txBody>
      </p:sp>
      <p:pic>
        <p:nvPicPr>
          <p:cNvPr id="3" name="Picture 2">
            <a:extLst>
              <a:ext uri="{FF2B5EF4-FFF2-40B4-BE49-F238E27FC236}">
                <a16:creationId xmlns:a16="http://schemas.microsoft.com/office/drawing/2014/main" id="{EA692D04-C672-0580-4214-D44D5C96E8F5}"/>
              </a:ext>
            </a:extLst>
          </p:cNvPr>
          <p:cNvPicPr>
            <a:picLocks noChangeAspect="1"/>
          </p:cNvPicPr>
          <p:nvPr/>
        </p:nvPicPr>
        <p:blipFill>
          <a:blip r:embed="rId2"/>
          <a:stretch>
            <a:fillRect/>
          </a:stretch>
        </p:blipFill>
        <p:spPr>
          <a:xfrm>
            <a:off x="0" y="749622"/>
            <a:ext cx="12192000" cy="23861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B3F0D23-6192-4E02-84D6-FB039E455FD1}"/>
              </a:ext>
            </a:extLst>
          </p:cNvPr>
          <p:cNvPicPr>
            <a:picLocks noChangeAspect="1"/>
          </p:cNvPicPr>
          <p:nvPr/>
        </p:nvPicPr>
        <p:blipFill>
          <a:blip r:embed="rId3"/>
          <a:stretch>
            <a:fillRect/>
          </a:stretch>
        </p:blipFill>
        <p:spPr>
          <a:xfrm>
            <a:off x="6410036" y="3318216"/>
            <a:ext cx="5781964" cy="3539783"/>
          </a:xfrm>
          <a:prstGeom prst="rect">
            <a:avLst/>
          </a:prstGeom>
        </p:spPr>
      </p:pic>
    </p:spTree>
    <p:extLst>
      <p:ext uri="{BB962C8B-B14F-4D97-AF65-F5344CB8AC3E}">
        <p14:creationId xmlns:p14="http://schemas.microsoft.com/office/powerpoint/2010/main" val="2261588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848F-D65E-DC7E-1F1B-EB650C89247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867D4F3-22E6-24E5-171F-213D184037C6}"/>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9853970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EF90-4764-F1AC-606F-1331E71D0F0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0645556-F43F-ED66-79A3-F4F2C98F42D8}"/>
              </a:ext>
            </a:extLst>
          </p:cNvPr>
          <p:cNvSpPr txBox="1"/>
          <p:nvPr/>
        </p:nvSpPr>
        <p:spPr>
          <a:xfrm>
            <a:off x="203201" y="244826"/>
            <a:ext cx="8922326" cy="5447645"/>
          </a:xfrm>
          <a:prstGeom prst="rect">
            <a:avLst/>
          </a:prstGeom>
          <a:noFill/>
        </p:spPr>
        <p:txBody>
          <a:bodyPr wrap="square">
            <a:spAutoFit/>
          </a:bodyPr>
          <a:lstStyle/>
          <a:p>
            <a:r>
              <a:rPr lang="en-US" sz="1200" b="1">
                <a:solidFill>
                  <a:srgbClr val="0070C0"/>
                </a:solidFill>
                <a:latin typeface="-apple-system"/>
              </a:rPr>
              <a:t>JS</a:t>
            </a:r>
            <a:r>
              <a:rPr lang="en-US" sz="1200">
                <a:latin typeface="-apple-system"/>
              </a:rPr>
              <a:t> il</a:t>
            </a:r>
            <a:r>
              <a:rPr lang="az-Latn-AZ" sz="1200">
                <a:latin typeface="-apple-system"/>
              </a:rPr>
              <a:t>ə </a:t>
            </a:r>
            <a:r>
              <a:rPr lang="az-Latn-AZ" sz="1200" b="1">
                <a:latin typeface="-apple-system"/>
              </a:rPr>
              <a:t>XML</a:t>
            </a:r>
            <a:r>
              <a:rPr lang="az-Latn-AZ" sz="1200">
                <a:latin typeface="-apple-system"/>
              </a:rPr>
              <a:t> sənədindən data çıxardaraq istifadə edə bilərik.</a:t>
            </a:r>
          </a:p>
          <a:p>
            <a:endParaRPr lang="az-Latn-AZ" sz="1200">
              <a:latin typeface="-apple-system"/>
            </a:endParaRPr>
          </a:p>
          <a:p>
            <a:r>
              <a:rPr lang="az-Latn-AZ" sz="1200">
                <a:latin typeface="-apple-system"/>
              </a:rPr>
              <a:t>Bunun üçün belə bir kod yazırıq.</a:t>
            </a:r>
          </a:p>
          <a:p>
            <a:endParaRPr lang="az-Latn-AZ" sz="1200">
              <a:latin typeface="-apple-system"/>
            </a:endParaRPr>
          </a:p>
          <a:p>
            <a:pPr marL="228600" indent="-228600">
              <a:buAutoNum type="arabicParenR"/>
            </a:pPr>
            <a:r>
              <a:rPr lang="az-Latn-AZ" sz="1200" b="1">
                <a:latin typeface="-apple-system"/>
              </a:rPr>
              <a:t>proxy.php </a:t>
            </a:r>
            <a:r>
              <a:rPr lang="az-Latn-AZ" sz="1200">
                <a:latin typeface="-apple-system"/>
              </a:rPr>
              <a:t>— server tərəfdə işləyən </a:t>
            </a:r>
            <a:r>
              <a:rPr lang="az-Latn-AZ" sz="1200" b="1">
                <a:latin typeface="-apple-system"/>
              </a:rPr>
              <a:t>proxy</a:t>
            </a:r>
            <a:r>
              <a:rPr lang="az-Latn-AZ" sz="1200">
                <a:latin typeface="-apple-system"/>
              </a:rPr>
              <a:t>. </a:t>
            </a:r>
          </a:p>
          <a:p>
            <a:pPr marL="228600" indent="-228600">
              <a:buAutoNum type="arabicParenR"/>
            </a:pPr>
            <a:endParaRPr lang="az-Latn-AZ" sz="1200">
              <a:latin typeface="-apple-system"/>
            </a:endParaRPr>
          </a:p>
          <a:p>
            <a:pPr marL="171450" indent="-171450">
              <a:buFont typeface="Arial" panose="020B0604020202020204" pitchFamily="34" charset="0"/>
              <a:buChar char="•"/>
            </a:pPr>
            <a:r>
              <a:rPr lang="az-Latn-AZ" sz="1200">
                <a:latin typeface="-apple-system"/>
              </a:rPr>
              <a:t>Xarici TCMB URL-sindən ( </a:t>
            </a:r>
            <a:r>
              <a:rPr lang="az-Latn-AZ" sz="1200" b="1" u="sng">
                <a:latin typeface="-apple-system"/>
              </a:rPr>
              <a:t>https://www.tcmb.gov.tr/kurlar/today.xml</a:t>
            </a:r>
            <a:r>
              <a:rPr lang="az-Latn-AZ" sz="1200" b="1">
                <a:latin typeface="-apple-system"/>
              </a:rPr>
              <a:t>  </a:t>
            </a:r>
            <a:r>
              <a:rPr lang="az-Latn-AZ" sz="1200">
                <a:latin typeface="-apple-system"/>
              </a:rPr>
              <a:t>) XML-i çəkir və sənin domenin altında eyni origin kimi geri qaytarır. (Bu CORS problemini həll edir.)</a:t>
            </a:r>
          </a:p>
          <a:p>
            <a:endParaRPr lang="az-Latn-AZ" sz="1200">
              <a:latin typeface="-apple-system"/>
            </a:endParaRPr>
          </a:p>
          <a:p>
            <a:r>
              <a:rPr lang="az-Latn-AZ" sz="1200">
                <a:latin typeface="-apple-system"/>
              </a:rPr>
              <a:t>2 )  </a:t>
            </a:r>
            <a:r>
              <a:rPr lang="az-Latn-AZ" sz="1200" b="1">
                <a:latin typeface="-apple-system"/>
              </a:rPr>
              <a:t>index.html </a:t>
            </a:r>
            <a:r>
              <a:rPr lang="az-Latn-AZ" sz="1200">
                <a:latin typeface="-apple-system"/>
              </a:rPr>
              <a:t>— brauzerdə çalışan </a:t>
            </a:r>
            <a:r>
              <a:rPr lang="az-Latn-AZ" sz="1200" b="1">
                <a:latin typeface="-apple-system"/>
              </a:rPr>
              <a:t>frontend</a:t>
            </a:r>
            <a:r>
              <a:rPr lang="az-Latn-AZ" sz="1200">
                <a:latin typeface="-apple-system"/>
              </a:rPr>
              <a:t>. </a:t>
            </a:r>
          </a:p>
          <a:p>
            <a:endParaRPr lang="az-Latn-AZ" sz="1200">
              <a:latin typeface="-apple-system"/>
            </a:endParaRPr>
          </a:p>
          <a:p>
            <a:pPr marL="171450" indent="-171450">
              <a:buFont typeface="Arial" panose="020B0604020202020204" pitchFamily="34" charset="0"/>
              <a:buChar char="•"/>
            </a:pPr>
            <a:r>
              <a:rPr lang="az-Latn-AZ" sz="1200" b="1">
                <a:latin typeface="-apple-system"/>
              </a:rPr>
              <a:t>fetch("proxy.php") </a:t>
            </a:r>
            <a:r>
              <a:rPr lang="az-Latn-AZ" sz="1200">
                <a:latin typeface="-apple-system"/>
              </a:rPr>
              <a:t>ilə həmin XML-i alır, </a:t>
            </a:r>
            <a:r>
              <a:rPr lang="az-Latn-AZ" sz="1200" b="1">
                <a:latin typeface="-apple-system"/>
              </a:rPr>
              <a:t>DOMParser</a:t>
            </a:r>
            <a:r>
              <a:rPr lang="az-Latn-AZ" sz="1200">
                <a:latin typeface="-apple-system"/>
              </a:rPr>
              <a:t> ilə XML-i parslayır və </a:t>
            </a:r>
            <a:r>
              <a:rPr lang="az-Latn-AZ" sz="1200" b="1">
                <a:latin typeface="-apple-system"/>
              </a:rPr>
              <a:t>HTML</a:t>
            </a:r>
            <a:r>
              <a:rPr lang="az-Latn-AZ" sz="1200">
                <a:latin typeface="-apple-system"/>
              </a:rPr>
              <a:t> cədvəlində göstərir.</a:t>
            </a:r>
          </a:p>
          <a:p>
            <a:endParaRPr lang="az-Latn-AZ" sz="1200">
              <a:latin typeface="-apple-system"/>
            </a:endParaRPr>
          </a:p>
          <a:p>
            <a:endParaRPr lang="az-Latn-AZ" sz="1200"/>
          </a:p>
          <a:p>
            <a:endParaRPr lang="az-Latn-AZ" sz="1200"/>
          </a:p>
          <a:p>
            <a:r>
              <a:rPr lang="en-US" sz="1200" b="1">
                <a:solidFill>
                  <a:srgbClr val="0070C0"/>
                </a:solidFill>
              </a:rPr>
              <a:t>Request / Response axını (nə baş verir)</a:t>
            </a:r>
            <a:endParaRPr lang="en-US" sz="1200"/>
          </a:p>
          <a:p>
            <a:pPr marL="228600" indent="-228600">
              <a:lnSpc>
                <a:spcPct val="150000"/>
              </a:lnSpc>
              <a:buFont typeface="+mj-lt"/>
              <a:buAutoNum type="arabicPeriod"/>
            </a:pPr>
            <a:r>
              <a:rPr lang="en-US" sz="1200"/>
              <a:t>İstifadəçi brauzerdə </a:t>
            </a:r>
            <a:r>
              <a:rPr lang="en-US" sz="1200" b="1"/>
              <a:t>index.html</a:t>
            </a:r>
            <a:r>
              <a:rPr lang="az-Latn-AZ" sz="1200" b="1"/>
              <a:t> </a:t>
            </a:r>
            <a:r>
              <a:rPr lang="en-US" sz="1200"/>
              <a:t>-i açır.</a:t>
            </a:r>
          </a:p>
          <a:p>
            <a:pPr marL="228600" indent="-228600">
              <a:lnSpc>
                <a:spcPct val="150000"/>
              </a:lnSpc>
              <a:buFont typeface="+mj-lt"/>
              <a:buAutoNum type="arabicPeriod"/>
            </a:pPr>
            <a:r>
              <a:rPr lang="en-US" sz="1200"/>
              <a:t>JavaScript </a:t>
            </a:r>
            <a:r>
              <a:rPr lang="en-US" sz="1200" b="1"/>
              <a:t>fetch("proxy.php") </a:t>
            </a:r>
            <a:r>
              <a:rPr lang="az-Latn-AZ" sz="1200"/>
              <a:t>faylını</a:t>
            </a:r>
            <a:r>
              <a:rPr lang="az-Latn-AZ" sz="1200" b="1"/>
              <a:t> </a:t>
            </a:r>
            <a:r>
              <a:rPr lang="en-US" sz="1200"/>
              <a:t>çağırır </a:t>
            </a:r>
          </a:p>
          <a:p>
            <a:pPr marL="228600" indent="-228600">
              <a:lnSpc>
                <a:spcPct val="150000"/>
              </a:lnSpc>
              <a:buFont typeface="+mj-lt"/>
              <a:buAutoNum type="arabicPeriod"/>
            </a:pPr>
            <a:r>
              <a:rPr lang="en-US" sz="1200" b="1"/>
              <a:t>proxy.php s</a:t>
            </a:r>
            <a:r>
              <a:rPr lang="en-US" sz="1200"/>
              <a:t>erverdə işləyir, </a:t>
            </a:r>
            <a:r>
              <a:rPr lang="en-US" sz="1200" b="1"/>
              <a:t>file_get_contents("https://www.tcmb.gov.tr/kurlar/today.xml") </a:t>
            </a:r>
            <a:r>
              <a:rPr lang="en-US" sz="1200"/>
              <a:t>ilə TCMB serverinə </a:t>
            </a:r>
            <a:r>
              <a:rPr lang="en-US" sz="1200" b="1"/>
              <a:t>HTTP(S) GET </a:t>
            </a:r>
            <a:r>
              <a:rPr lang="en-US" sz="1200"/>
              <a:t>sorğusu atır.</a:t>
            </a:r>
          </a:p>
          <a:p>
            <a:pPr marL="228600" indent="-228600">
              <a:lnSpc>
                <a:spcPct val="150000"/>
              </a:lnSpc>
              <a:buFont typeface="+mj-lt"/>
              <a:buAutoNum type="arabicPeriod"/>
            </a:pPr>
            <a:r>
              <a:rPr lang="en-US" sz="1200"/>
              <a:t>TCMB cavabı (</a:t>
            </a:r>
            <a:r>
              <a:rPr lang="en-US" sz="1200" b="1"/>
              <a:t>XML</a:t>
            </a:r>
            <a:r>
              <a:rPr lang="en-US" sz="1200"/>
              <a:t>) göndərir. </a:t>
            </a:r>
            <a:r>
              <a:rPr lang="en-US" sz="1200" b="1"/>
              <a:t>proxy.php </a:t>
            </a:r>
            <a:r>
              <a:rPr lang="en-US" sz="1200"/>
              <a:t>həmin XML-i </a:t>
            </a:r>
            <a:r>
              <a:rPr lang="en-US" sz="1200" b="1"/>
              <a:t>Content-Type: application/xml </a:t>
            </a:r>
            <a:r>
              <a:rPr lang="en-US" sz="1200"/>
              <a:t>header-i ilə brauzerə qaytarır.</a:t>
            </a:r>
          </a:p>
          <a:p>
            <a:pPr marL="228600" indent="-228600">
              <a:lnSpc>
                <a:spcPct val="150000"/>
              </a:lnSpc>
              <a:buFont typeface="+mj-lt"/>
              <a:buAutoNum type="arabicPeriod"/>
            </a:pPr>
            <a:r>
              <a:rPr lang="en-US" sz="1200"/>
              <a:t>Brauzerdə </a:t>
            </a:r>
            <a:r>
              <a:rPr lang="en-US" sz="1200" b="1"/>
              <a:t>JS</a:t>
            </a:r>
            <a:r>
              <a:rPr lang="en-US" sz="1200"/>
              <a:t> cavabı </a:t>
            </a:r>
            <a:r>
              <a:rPr lang="en-US" sz="1200" b="1"/>
              <a:t>.text() </a:t>
            </a:r>
            <a:r>
              <a:rPr lang="en-US" sz="1200"/>
              <a:t>olaraq alır, </a:t>
            </a:r>
            <a:r>
              <a:rPr lang="en-US" sz="1200" b="1"/>
              <a:t>DOMParser.parseFromString(..., "application/xml") </a:t>
            </a:r>
            <a:r>
              <a:rPr lang="en-US" sz="1200"/>
              <a:t>ilə </a:t>
            </a:r>
            <a:r>
              <a:rPr lang="en-US" sz="1200" b="1"/>
              <a:t>XML DOM</a:t>
            </a:r>
            <a:r>
              <a:rPr lang="az-Latn-AZ" sz="1200" b="1"/>
              <a:t> </a:t>
            </a:r>
            <a:r>
              <a:rPr lang="en-US" sz="1200"/>
              <a:t>-a çevirir.</a:t>
            </a:r>
          </a:p>
          <a:p>
            <a:pPr marL="228600" indent="-228600">
              <a:lnSpc>
                <a:spcPct val="150000"/>
              </a:lnSpc>
              <a:buFont typeface="+mj-lt"/>
              <a:buAutoNum type="arabicPeriod"/>
            </a:pPr>
            <a:r>
              <a:rPr lang="en-US" sz="1200"/>
              <a:t>JS Currency elementlərini götürür, HTML </a:t>
            </a:r>
            <a:r>
              <a:rPr lang="en-US" sz="1200" b="1"/>
              <a:t>&lt;table&gt;</a:t>
            </a:r>
            <a:r>
              <a:rPr lang="en-US" sz="1200"/>
              <a:t>-ə s</a:t>
            </a:r>
            <a:r>
              <a:rPr lang="az-Latn-AZ" sz="1200"/>
              <a:t>ə</a:t>
            </a:r>
            <a:r>
              <a:rPr lang="en-US" sz="1200"/>
              <a:t>t</a:t>
            </a:r>
            <a:r>
              <a:rPr lang="az-Latn-AZ" sz="1200"/>
              <a:t>i</a:t>
            </a:r>
            <a:r>
              <a:rPr lang="en-US" sz="1200"/>
              <a:t>rlar əlavə edir — istifadəçi cədvəli görür.</a:t>
            </a:r>
          </a:p>
          <a:p>
            <a:endParaRPr lang="az-Latn-AZ" sz="1200"/>
          </a:p>
          <a:p>
            <a:endParaRPr lang="az-Latn-AZ" sz="1200"/>
          </a:p>
          <a:p>
            <a:endParaRPr lang="az-Latn-AZ" sz="1200"/>
          </a:p>
          <a:p>
            <a:r>
              <a:rPr lang="az-Latn-AZ" sz="1200"/>
              <a:t>CODE15</a:t>
            </a:r>
            <a:endParaRPr lang="en-US" sz="1200"/>
          </a:p>
        </p:txBody>
      </p:sp>
      <p:pic>
        <p:nvPicPr>
          <p:cNvPr id="5" name="Picture 4">
            <a:extLst>
              <a:ext uri="{FF2B5EF4-FFF2-40B4-BE49-F238E27FC236}">
                <a16:creationId xmlns:a16="http://schemas.microsoft.com/office/drawing/2014/main" id="{7D82FBEC-7B6F-B809-DD71-612C0A43F7D2}"/>
              </a:ext>
            </a:extLst>
          </p:cNvPr>
          <p:cNvPicPr>
            <a:picLocks noChangeAspect="1"/>
          </p:cNvPicPr>
          <p:nvPr/>
        </p:nvPicPr>
        <p:blipFill>
          <a:blip r:embed="rId2"/>
          <a:stretch>
            <a:fillRect/>
          </a:stretch>
        </p:blipFill>
        <p:spPr>
          <a:xfrm>
            <a:off x="9150250" y="2"/>
            <a:ext cx="3041749" cy="2124362"/>
          </a:xfrm>
          <a:prstGeom prst="rect">
            <a:avLst/>
          </a:prstGeom>
        </p:spPr>
      </p:pic>
      <p:pic>
        <p:nvPicPr>
          <p:cNvPr id="6" name="Picture 5">
            <a:extLst>
              <a:ext uri="{FF2B5EF4-FFF2-40B4-BE49-F238E27FC236}">
                <a16:creationId xmlns:a16="http://schemas.microsoft.com/office/drawing/2014/main" id="{AB0348A1-DDBE-1F81-C165-685A5249F67D}"/>
              </a:ext>
            </a:extLst>
          </p:cNvPr>
          <p:cNvPicPr>
            <a:picLocks noChangeAspect="1"/>
          </p:cNvPicPr>
          <p:nvPr/>
        </p:nvPicPr>
        <p:blipFill>
          <a:blip r:embed="rId3"/>
          <a:stretch>
            <a:fillRect/>
          </a:stretch>
        </p:blipFill>
        <p:spPr>
          <a:xfrm>
            <a:off x="11083637" y="6273425"/>
            <a:ext cx="1108363" cy="584574"/>
          </a:xfrm>
          <a:prstGeom prst="rect">
            <a:avLst/>
          </a:prstGeom>
        </p:spPr>
      </p:pic>
    </p:spTree>
    <p:extLst>
      <p:ext uri="{BB962C8B-B14F-4D97-AF65-F5344CB8AC3E}">
        <p14:creationId xmlns:p14="http://schemas.microsoft.com/office/powerpoint/2010/main" val="82337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0DAF0-F182-3434-4D42-BDB6D451E8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B6EB51C-F481-ED55-FFF2-28F11F6A23F9}"/>
              </a:ext>
            </a:extLst>
          </p:cNvPr>
          <p:cNvSpPr txBox="1"/>
          <p:nvPr/>
        </p:nvSpPr>
        <p:spPr>
          <a:xfrm>
            <a:off x="203200" y="244826"/>
            <a:ext cx="11822545" cy="4247317"/>
          </a:xfrm>
          <a:prstGeom prst="rect">
            <a:avLst/>
          </a:prstGeom>
          <a:noFill/>
        </p:spPr>
        <p:txBody>
          <a:bodyPr wrap="square">
            <a:spAutoFit/>
          </a:bodyPr>
          <a:lstStyle/>
          <a:p>
            <a:r>
              <a:rPr lang="en-US" b="1">
                <a:latin typeface="-apple-system"/>
              </a:rPr>
              <a:t>XSLT</a:t>
            </a:r>
            <a:r>
              <a:rPr lang="en-US">
                <a:latin typeface="-apple-system"/>
              </a:rPr>
              <a:t> ilə çevirmə nümunəsi (məsələn HTML-ə):</a:t>
            </a:r>
            <a:r>
              <a:rPr lang="az-Latn-AZ">
                <a:latin typeface="-apple-system"/>
              </a:rPr>
              <a:t> </a:t>
            </a:r>
          </a:p>
          <a:p>
            <a:endParaRPr lang="az-Latn-AZ">
              <a:latin typeface="-apple-system"/>
            </a:endParaRPr>
          </a:p>
          <a:p>
            <a:r>
              <a:rPr lang="az-Latn-AZ">
                <a:latin typeface="-apple-system"/>
              </a:rPr>
              <a:t>Bu halda brauzer, </a:t>
            </a:r>
            <a:r>
              <a:rPr lang="az-Latn-AZ" b="1">
                <a:latin typeface="-apple-system"/>
              </a:rPr>
              <a:t>XML</a:t>
            </a:r>
            <a:r>
              <a:rPr lang="az-Latn-AZ">
                <a:latin typeface="-apple-system"/>
              </a:rPr>
              <a:t> faylını,  </a:t>
            </a:r>
            <a:r>
              <a:rPr lang="az-Latn-AZ" b="1">
                <a:latin typeface="-apple-system"/>
              </a:rPr>
              <a:t>HTML</a:t>
            </a:r>
            <a:r>
              <a:rPr lang="az-Latn-AZ">
                <a:latin typeface="-apple-system"/>
              </a:rPr>
              <a:t> səhifəsinə çevirib normal veb səhifə kimi göstərəcək.</a:t>
            </a: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endParaRPr lang="az-Latn-AZ">
              <a:latin typeface="-apple-system"/>
            </a:endParaRPr>
          </a:p>
          <a:p>
            <a:r>
              <a:rPr lang="az-Latn-AZ">
                <a:latin typeface="-apple-system"/>
              </a:rPr>
              <a:t>CODE2 qovluğu.</a:t>
            </a:r>
            <a:endParaRPr lang="en-US"/>
          </a:p>
        </p:txBody>
      </p:sp>
      <p:pic>
        <p:nvPicPr>
          <p:cNvPr id="3" name="Picture 2">
            <a:extLst>
              <a:ext uri="{FF2B5EF4-FFF2-40B4-BE49-F238E27FC236}">
                <a16:creationId xmlns:a16="http://schemas.microsoft.com/office/drawing/2014/main" id="{183B3EFE-A38A-DE28-AFDD-65D7A7B2913B}"/>
              </a:ext>
            </a:extLst>
          </p:cNvPr>
          <p:cNvPicPr>
            <a:picLocks noChangeAspect="1"/>
          </p:cNvPicPr>
          <p:nvPr/>
        </p:nvPicPr>
        <p:blipFill>
          <a:blip r:embed="rId2"/>
          <a:stretch>
            <a:fillRect/>
          </a:stretch>
        </p:blipFill>
        <p:spPr>
          <a:xfrm>
            <a:off x="0" y="1288229"/>
            <a:ext cx="7788532" cy="2507917"/>
          </a:xfrm>
          <a:prstGeom prst="rect">
            <a:avLst/>
          </a:prstGeom>
        </p:spPr>
      </p:pic>
      <p:pic>
        <p:nvPicPr>
          <p:cNvPr id="5" name="Picture 4">
            <a:extLst>
              <a:ext uri="{FF2B5EF4-FFF2-40B4-BE49-F238E27FC236}">
                <a16:creationId xmlns:a16="http://schemas.microsoft.com/office/drawing/2014/main" id="{C5FC859E-2269-9E7E-6DAF-E8F62B0C3E40}"/>
              </a:ext>
            </a:extLst>
          </p:cNvPr>
          <p:cNvPicPr>
            <a:picLocks noChangeAspect="1"/>
          </p:cNvPicPr>
          <p:nvPr/>
        </p:nvPicPr>
        <p:blipFill>
          <a:blip r:embed="rId3"/>
          <a:stretch>
            <a:fillRect/>
          </a:stretch>
        </p:blipFill>
        <p:spPr>
          <a:xfrm>
            <a:off x="1" y="4908744"/>
            <a:ext cx="4867564" cy="19122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18237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DDE3-3D70-5D06-2D16-DAD6F953BFD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3E0B068-0858-D7C6-2028-6D51A604933A}"/>
              </a:ext>
            </a:extLst>
          </p:cNvPr>
          <p:cNvSpPr txBox="1"/>
          <p:nvPr/>
        </p:nvSpPr>
        <p:spPr>
          <a:xfrm>
            <a:off x="203200" y="244826"/>
            <a:ext cx="11822545" cy="3877985"/>
          </a:xfrm>
          <a:prstGeom prst="rect">
            <a:avLst/>
          </a:prstGeom>
          <a:noFill/>
        </p:spPr>
        <p:txBody>
          <a:bodyPr wrap="square">
            <a:spAutoFit/>
          </a:bodyPr>
          <a:lstStyle/>
          <a:p>
            <a:r>
              <a:rPr lang="en-US" sz="1200" b="1"/>
              <a:t>JS işi belə aparır</a:t>
            </a:r>
            <a:r>
              <a:rPr lang="en-US" sz="1200"/>
              <a:t>:</a:t>
            </a:r>
          </a:p>
          <a:p>
            <a:pPr marL="742950" lvl="1" indent="-285750">
              <a:lnSpc>
                <a:spcPct val="150000"/>
              </a:lnSpc>
              <a:buFont typeface="Arial" panose="020B0604020202020204" pitchFamily="34" charset="0"/>
              <a:buChar char="•"/>
            </a:pPr>
            <a:r>
              <a:rPr lang="en-US" sz="1200" b="1"/>
              <a:t>fetch("proxy.php") </a:t>
            </a:r>
            <a:r>
              <a:rPr lang="en-US" sz="1200"/>
              <a:t>— proxy-dən cavabı götürür.</a:t>
            </a:r>
          </a:p>
          <a:p>
            <a:pPr marL="742950" lvl="1" indent="-285750">
              <a:lnSpc>
                <a:spcPct val="150000"/>
              </a:lnSpc>
              <a:buFont typeface="Arial" panose="020B0604020202020204" pitchFamily="34" charset="0"/>
              <a:buChar char="•"/>
            </a:pPr>
            <a:r>
              <a:rPr lang="en-US" sz="1200" b="1"/>
              <a:t>.then(res =&gt; res.text()) </a:t>
            </a:r>
            <a:r>
              <a:rPr lang="en-US" sz="1200"/>
              <a:t>— cavabı mətn (XML </a:t>
            </a:r>
            <a:r>
              <a:rPr lang="en-US" sz="1200" i="1"/>
              <a:t>string</a:t>
            </a:r>
            <a:r>
              <a:rPr lang="en-US" sz="1200"/>
              <a:t>) kimi alır.</a:t>
            </a:r>
          </a:p>
          <a:p>
            <a:pPr marL="742950" lvl="1" indent="-285750">
              <a:lnSpc>
                <a:spcPct val="150000"/>
              </a:lnSpc>
              <a:buFont typeface="Arial" panose="020B0604020202020204" pitchFamily="34" charset="0"/>
              <a:buChar char="•"/>
            </a:pPr>
            <a:r>
              <a:rPr lang="en-US" sz="1200" b="1"/>
              <a:t>DOMParser</a:t>
            </a:r>
            <a:r>
              <a:rPr lang="en-US" sz="1200"/>
              <a:t> ilə parse edir:</a:t>
            </a:r>
            <a:r>
              <a:rPr lang="az-Latn-AZ" sz="1200"/>
              <a:t> Bununla xml bir </a:t>
            </a:r>
            <a:r>
              <a:rPr lang="az-Latn-AZ" sz="1200" b="1"/>
              <a:t>XML Document </a:t>
            </a:r>
            <a:r>
              <a:rPr lang="az-Latn-AZ" sz="1200"/>
              <a:t>obyektinə çevrilir.</a:t>
            </a:r>
          </a:p>
          <a:p>
            <a:endParaRPr lang="az-Latn-AZ" sz="1200"/>
          </a:p>
          <a:p>
            <a:endParaRPr lang="az-Latn-AZ" sz="1200"/>
          </a:p>
          <a:p>
            <a:endParaRPr lang="az-Latn-AZ" sz="1200"/>
          </a:p>
          <a:p>
            <a:br>
              <a:rPr lang="en-US" sz="1200"/>
            </a:br>
            <a:endParaRPr lang="en-US" sz="1200"/>
          </a:p>
          <a:p>
            <a:pPr marL="285750" indent="-285750">
              <a:lnSpc>
                <a:spcPct val="150000"/>
              </a:lnSpc>
              <a:buFont typeface="Arial" panose="020B0604020202020204" pitchFamily="34" charset="0"/>
              <a:buChar char="•"/>
            </a:pPr>
            <a:r>
              <a:rPr lang="en-US" sz="1200" b="1"/>
              <a:t>xml.getElementsByTagName("Currency") </a:t>
            </a:r>
            <a:r>
              <a:rPr lang="en-US" sz="1200"/>
              <a:t>— bütün </a:t>
            </a:r>
            <a:r>
              <a:rPr lang="en-US" sz="1200" b="1"/>
              <a:t>&lt;Currency&gt; </a:t>
            </a:r>
            <a:r>
              <a:rPr lang="en-US" sz="1200"/>
              <a:t>elementlərini alır.</a:t>
            </a:r>
          </a:p>
          <a:p>
            <a:pPr marL="285750" indent="-285750">
              <a:lnSpc>
                <a:spcPct val="150000"/>
              </a:lnSpc>
              <a:buFont typeface="Arial" panose="020B0604020202020204" pitchFamily="34" charset="0"/>
              <a:buChar char="•"/>
            </a:pPr>
            <a:r>
              <a:rPr lang="en-US" sz="1200" b="1"/>
              <a:t>Hər Currency üçün</a:t>
            </a:r>
            <a:r>
              <a:rPr lang="en-US" sz="1200"/>
              <a:t>:</a:t>
            </a:r>
          </a:p>
          <a:p>
            <a:pPr marL="742950" lvl="1" indent="-285750">
              <a:lnSpc>
                <a:spcPct val="150000"/>
              </a:lnSpc>
              <a:buFont typeface="Wingdings" panose="05000000000000000000" pitchFamily="2" charset="2"/>
              <a:buChar char="q"/>
            </a:pPr>
            <a:r>
              <a:rPr lang="en-US" sz="1200" b="1"/>
              <a:t>cur.getAttribute("CurrencyCode") </a:t>
            </a:r>
            <a:r>
              <a:rPr lang="en-US" sz="1200"/>
              <a:t>— atributdan kodu alır.</a:t>
            </a:r>
          </a:p>
          <a:p>
            <a:pPr marL="742950" lvl="1" indent="-285750">
              <a:lnSpc>
                <a:spcPct val="150000"/>
              </a:lnSpc>
              <a:buFont typeface="Wingdings" panose="05000000000000000000" pitchFamily="2" charset="2"/>
              <a:buChar char="q"/>
            </a:pPr>
            <a:r>
              <a:rPr lang="en-US" sz="1200" b="1"/>
              <a:t>cur.getElementsByTagName("Isim")[0]?.textContent || "" </a:t>
            </a:r>
            <a:r>
              <a:rPr lang="en-US" sz="1200"/>
              <a:t>— valyuta adını alır. (</a:t>
            </a:r>
            <a:r>
              <a:rPr lang="en-US" sz="1200" b="1">
                <a:solidFill>
                  <a:srgbClr val="0070C0"/>
                </a:solidFill>
              </a:rPr>
              <a:t>?.</a:t>
            </a:r>
            <a:r>
              <a:rPr lang="en-US" sz="1200"/>
              <a:t> optional chaining istifadə etdiyimiz üçün element yoxdursa xətaya düşmür; əks halda boşluq veririk.)</a:t>
            </a:r>
          </a:p>
          <a:p>
            <a:pPr marL="742950" lvl="1" indent="-285750">
              <a:lnSpc>
                <a:spcPct val="150000"/>
              </a:lnSpc>
              <a:buFont typeface="Wingdings" panose="05000000000000000000" pitchFamily="2" charset="2"/>
              <a:buChar char="q"/>
            </a:pPr>
            <a:r>
              <a:rPr lang="en-US" sz="1200" b="1"/>
              <a:t>ForexBuying</a:t>
            </a:r>
            <a:r>
              <a:rPr lang="en-US" sz="1200"/>
              <a:t> və </a:t>
            </a:r>
            <a:r>
              <a:rPr lang="en-US" sz="1200" b="1"/>
              <a:t>ForexSelling</a:t>
            </a:r>
            <a:r>
              <a:rPr lang="en-US" sz="1200"/>
              <a:t> sahələrini oxuyub cədvələ s</a:t>
            </a:r>
            <a:r>
              <a:rPr lang="az-Latn-AZ" sz="1200"/>
              <a:t>ə</a:t>
            </a:r>
            <a:r>
              <a:rPr lang="en-US" sz="1200"/>
              <a:t>t</a:t>
            </a:r>
            <a:r>
              <a:rPr lang="az-Latn-AZ" sz="1200"/>
              <a:t>i</a:t>
            </a:r>
            <a:r>
              <a:rPr lang="en-US" sz="1200"/>
              <a:t>r əlavə edirik:</a:t>
            </a:r>
          </a:p>
          <a:p>
            <a:endParaRPr lang="en-US" sz="1200"/>
          </a:p>
        </p:txBody>
      </p:sp>
      <p:pic>
        <p:nvPicPr>
          <p:cNvPr id="3" name="Picture 2">
            <a:extLst>
              <a:ext uri="{FF2B5EF4-FFF2-40B4-BE49-F238E27FC236}">
                <a16:creationId xmlns:a16="http://schemas.microsoft.com/office/drawing/2014/main" id="{C7ABF48E-256C-7226-58A0-3B28A0A9C842}"/>
              </a:ext>
            </a:extLst>
          </p:cNvPr>
          <p:cNvPicPr>
            <a:picLocks noChangeAspect="1"/>
          </p:cNvPicPr>
          <p:nvPr/>
        </p:nvPicPr>
        <p:blipFill>
          <a:blip r:embed="rId2"/>
          <a:stretch>
            <a:fillRect/>
          </a:stretch>
        </p:blipFill>
        <p:spPr>
          <a:xfrm>
            <a:off x="0" y="1335239"/>
            <a:ext cx="4601217" cy="571580"/>
          </a:xfrm>
          <a:prstGeom prst="rect">
            <a:avLst/>
          </a:prstGeom>
        </p:spPr>
      </p:pic>
      <p:pic>
        <p:nvPicPr>
          <p:cNvPr id="5" name="Picture 4">
            <a:extLst>
              <a:ext uri="{FF2B5EF4-FFF2-40B4-BE49-F238E27FC236}">
                <a16:creationId xmlns:a16="http://schemas.microsoft.com/office/drawing/2014/main" id="{8EDDFA0E-96A2-BBA0-F706-2A0C7047A698}"/>
              </a:ext>
            </a:extLst>
          </p:cNvPr>
          <p:cNvPicPr>
            <a:picLocks noChangeAspect="1"/>
          </p:cNvPicPr>
          <p:nvPr/>
        </p:nvPicPr>
        <p:blipFill>
          <a:blip r:embed="rId3"/>
          <a:stretch>
            <a:fillRect/>
          </a:stretch>
        </p:blipFill>
        <p:spPr>
          <a:xfrm>
            <a:off x="0" y="3902165"/>
            <a:ext cx="6287377" cy="771633"/>
          </a:xfrm>
          <a:prstGeom prst="rect">
            <a:avLst/>
          </a:prstGeom>
        </p:spPr>
      </p:pic>
    </p:spTree>
    <p:extLst>
      <p:ext uri="{BB962C8B-B14F-4D97-AF65-F5344CB8AC3E}">
        <p14:creationId xmlns:p14="http://schemas.microsoft.com/office/powerpoint/2010/main" val="13656559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000F8-2F35-DBEA-5BE3-842E17D3378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90737F5-E4D5-D83A-E2D9-CD606E0310AF}"/>
              </a:ext>
            </a:extLst>
          </p:cNvPr>
          <p:cNvSpPr txBox="1"/>
          <p:nvPr/>
        </p:nvSpPr>
        <p:spPr>
          <a:xfrm>
            <a:off x="203200" y="244826"/>
            <a:ext cx="7583055" cy="1200329"/>
          </a:xfrm>
          <a:prstGeom prst="rect">
            <a:avLst/>
          </a:prstGeom>
          <a:noFill/>
        </p:spPr>
        <p:txBody>
          <a:bodyPr wrap="square">
            <a:spAutoFit/>
          </a:bodyPr>
          <a:lstStyle/>
          <a:p>
            <a:r>
              <a:rPr lang="en-US"/>
              <a:t>Robust alternativ (</a:t>
            </a:r>
            <a:r>
              <a:rPr lang="en-US" b="1"/>
              <a:t>cURL</a:t>
            </a:r>
            <a:r>
              <a:rPr lang="en-US"/>
              <a:t> + sadə yoxlama):  </a:t>
            </a:r>
            <a:r>
              <a:rPr lang="en-US" b="1"/>
              <a:t>cURL</a:t>
            </a:r>
            <a:r>
              <a:rPr lang="en-US"/>
              <a:t> daha etibarlıdır, timeout və HTTP status yoxlaması var.</a:t>
            </a:r>
            <a:endParaRPr lang="az-Latn-AZ"/>
          </a:p>
          <a:p>
            <a:endParaRPr lang="az-Latn-AZ"/>
          </a:p>
          <a:p>
            <a:r>
              <a:rPr lang="az-Latn-AZ"/>
              <a:t>CODE16</a:t>
            </a:r>
            <a:endParaRPr lang="en-US"/>
          </a:p>
        </p:txBody>
      </p:sp>
      <p:pic>
        <p:nvPicPr>
          <p:cNvPr id="3" name="Picture 2">
            <a:extLst>
              <a:ext uri="{FF2B5EF4-FFF2-40B4-BE49-F238E27FC236}">
                <a16:creationId xmlns:a16="http://schemas.microsoft.com/office/drawing/2014/main" id="{5AC4DBAD-D648-577A-6E25-8A932CCE20B3}"/>
              </a:ext>
            </a:extLst>
          </p:cNvPr>
          <p:cNvPicPr>
            <a:picLocks noChangeAspect="1"/>
          </p:cNvPicPr>
          <p:nvPr/>
        </p:nvPicPr>
        <p:blipFill>
          <a:blip r:embed="rId2"/>
          <a:stretch>
            <a:fillRect/>
          </a:stretch>
        </p:blipFill>
        <p:spPr>
          <a:xfrm>
            <a:off x="8091055" y="0"/>
            <a:ext cx="4100945" cy="2940549"/>
          </a:xfrm>
          <a:prstGeom prst="rect">
            <a:avLst/>
          </a:prstGeom>
        </p:spPr>
      </p:pic>
    </p:spTree>
    <p:extLst>
      <p:ext uri="{BB962C8B-B14F-4D97-AF65-F5344CB8AC3E}">
        <p14:creationId xmlns:p14="http://schemas.microsoft.com/office/powerpoint/2010/main" val="17522255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CD34B-3EE0-30E2-049E-BB0152EC948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CB7917E-C28C-C475-1ABF-4E2A87F74F83}"/>
              </a:ext>
            </a:extLst>
          </p:cNvPr>
          <p:cNvSpPr txBox="1"/>
          <p:nvPr/>
        </p:nvSpPr>
        <p:spPr>
          <a:xfrm>
            <a:off x="203200" y="244826"/>
            <a:ext cx="11822545" cy="6062942"/>
          </a:xfrm>
          <a:prstGeom prst="rect">
            <a:avLst/>
          </a:prstGeom>
          <a:noFill/>
        </p:spPr>
        <p:txBody>
          <a:bodyPr wrap="square">
            <a:spAutoFit/>
          </a:bodyPr>
          <a:lstStyle/>
          <a:p>
            <a:r>
              <a:rPr lang="en-US" sz="1300" b="1">
                <a:solidFill>
                  <a:srgbClr val="FF0000"/>
                </a:solidFill>
              </a:rPr>
              <a:t>Tez-tez rast gələn problemlər və həlləri</a:t>
            </a:r>
            <a:br>
              <a:rPr lang="en-US" sz="1300"/>
            </a:br>
            <a:endParaRPr lang="en-US" sz="1300"/>
          </a:p>
          <a:p>
            <a:pPr marL="628650" lvl="1" indent="-171450">
              <a:lnSpc>
                <a:spcPct val="150000"/>
              </a:lnSpc>
              <a:buFont typeface="Arial" panose="020B0604020202020204" pitchFamily="34" charset="0"/>
              <a:buChar char="•"/>
            </a:pPr>
            <a:r>
              <a:rPr lang="en-US" sz="1300"/>
              <a:t>CORS xətası: Əgər </a:t>
            </a:r>
            <a:r>
              <a:rPr lang="en-US" sz="1300" b="1"/>
              <a:t>fetch("https://www.tcmb.gov.tr/kurlar/today.xml") </a:t>
            </a:r>
            <a:r>
              <a:rPr lang="en-US" sz="1300"/>
              <a:t>birbaşa brauzerdən edilsə və CORS yoxdursa — bloklanar. Həll: proxy (sənin yanaşma) və ya server tərəfdən Access-Control-Allow-Origin əlavə etmək.</a:t>
            </a:r>
          </a:p>
          <a:p>
            <a:pPr marL="628650" lvl="1" indent="-171450">
              <a:lnSpc>
                <a:spcPct val="150000"/>
              </a:lnSpc>
              <a:buFont typeface="Arial" panose="020B0604020202020204" pitchFamily="34" charset="0"/>
              <a:buChar char="•"/>
            </a:pPr>
            <a:r>
              <a:rPr lang="en-US" sz="1300" b="1">
                <a:solidFill>
                  <a:srgbClr val="0070C0"/>
                </a:solidFill>
              </a:rPr>
              <a:t>file_get_contents </a:t>
            </a:r>
            <a:r>
              <a:rPr lang="en-US" sz="1300"/>
              <a:t>xarici URL-ə bağlanmır: </a:t>
            </a:r>
            <a:r>
              <a:rPr lang="en-US" sz="1300" b="1"/>
              <a:t>allow_url_fopen </a:t>
            </a:r>
            <a:r>
              <a:rPr lang="en-US" sz="1300"/>
              <a:t>PHP-də off ola bilər. Həll: </a:t>
            </a:r>
            <a:r>
              <a:rPr lang="en-US" sz="1300" b="1">
                <a:solidFill>
                  <a:srgbClr val="FF0000"/>
                </a:solidFill>
              </a:rPr>
              <a:t>cURL</a:t>
            </a:r>
            <a:r>
              <a:rPr lang="en-US" sz="1300"/>
              <a:t> istifadə et.</a:t>
            </a:r>
          </a:p>
          <a:p>
            <a:pPr marL="628650" lvl="1" indent="-171450">
              <a:lnSpc>
                <a:spcPct val="150000"/>
              </a:lnSpc>
              <a:buFont typeface="Arial" panose="020B0604020202020204" pitchFamily="34" charset="0"/>
              <a:buChar char="•"/>
            </a:pPr>
            <a:r>
              <a:rPr lang="en-US" sz="1300"/>
              <a:t>XML pozulubsa: proxy səhv cavab (HTML səhifəsi və ya warning) qaytara bilər → DOMParser parse xətası. Debug: browser Network tab-da proxy.php cavabını yoxla və ya proxy.php-i birbaşa açıb XML-i gör.</a:t>
            </a:r>
          </a:p>
          <a:p>
            <a:pPr marL="628650" lvl="1" indent="-171450">
              <a:lnSpc>
                <a:spcPct val="150000"/>
              </a:lnSpc>
              <a:buFont typeface="Arial" panose="020B0604020202020204" pitchFamily="34" charset="0"/>
              <a:buChar char="•"/>
            </a:pPr>
            <a:r>
              <a:rPr lang="en-US" sz="1300"/>
              <a:t>Encoding problemləri (çox zaman Türkçə əlfəcinlər): header-ları charset=UTF-8 qoy; həm server, həm HTML meta charset="utf-8" olsun.</a:t>
            </a:r>
          </a:p>
          <a:p>
            <a:pPr marL="628650" lvl="1" indent="-171450">
              <a:lnSpc>
                <a:spcPct val="150000"/>
              </a:lnSpc>
              <a:buFont typeface="Arial" panose="020B0604020202020204" pitchFamily="34" charset="0"/>
              <a:buChar char="•"/>
            </a:pPr>
            <a:r>
              <a:rPr lang="en-US" sz="1300"/>
              <a:t>Boş sahələr və warnings: proxy.php və digər fayllarda echo və ya PHP warning-lər XML-in içinə qarışa bilər — XML pozular. Production-da error_reporting-i məhdudlaşdır və errors loga yaz.</a:t>
            </a:r>
            <a:endParaRPr lang="az-Latn-AZ" sz="1300"/>
          </a:p>
          <a:p>
            <a:pPr lvl="1">
              <a:lnSpc>
                <a:spcPct val="150000"/>
              </a:lnSpc>
            </a:pPr>
            <a:endParaRPr lang="az-Latn-AZ" sz="1300"/>
          </a:p>
          <a:p>
            <a:pPr lvl="1">
              <a:lnSpc>
                <a:spcPct val="150000"/>
              </a:lnSpc>
            </a:pPr>
            <a:endParaRPr lang="az-Latn-AZ" sz="1300"/>
          </a:p>
          <a:p>
            <a:r>
              <a:rPr lang="en-US" sz="1300" b="1">
                <a:solidFill>
                  <a:srgbClr val="FF0000"/>
                </a:solidFill>
              </a:rPr>
              <a:t>Təkmilləşdirmə və təhlükəsizlik tövsiyyələri</a:t>
            </a:r>
          </a:p>
          <a:p>
            <a:pPr marL="285750" indent="-285750">
              <a:lnSpc>
                <a:spcPct val="150000"/>
              </a:lnSpc>
              <a:buFont typeface="Arial" panose="020B0604020202020204" pitchFamily="34" charset="0"/>
              <a:buChar char="•"/>
            </a:pPr>
            <a:r>
              <a:rPr lang="en-US" sz="1300" b="1"/>
              <a:t>Cache</a:t>
            </a:r>
            <a:r>
              <a:rPr lang="en-US" sz="1300"/>
              <a:t>: TCMB məlumatı tez-tez dəyişir, amma serverə çox sorğu göndərməmək üçün proxy-də qısa müddətli cache etmək yaxşıdır (məs. 60–300 saniyə). Məsələn fayla yaz və TTL yoxla.</a:t>
            </a:r>
          </a:p>
          <a:p>
            <a:pPr marL="285750" indent="-285750">
              <a:lnSpc>
                <a:spcPct val="150000"/>
              </a:lnSpc>
              <a:buFont typeface="Arial" panose="020B0604020202020204" pitchFamily="34" charset="0"/>
              <a:buChar char="•"/>
            </a:pPr>
            <a:r>
              <a:rPr lang="en-US" sz="1300" b="1"/>
              <a:t>SSRF önləmə</a:t>
            </a:r>
            <a:r>
              <a:rPr lang="en-US" sz="1300"/>
              <a:t>: əgər proxy geniş URL qəbul edirsə, whitelist daxil et (yalnız tcmb.gov.tr-i icazə ver).</a:t>
            </a:r>
          </a:p>
          <a:p>
            <a:pPr marL="285750" indent="-285750">
              <a:lnSpc>
                <a:spcPct val="150000"/>
              </a:lnSpc>
              <a:buFont typeface="Arial" panose="020B0604020202020204" pitchFamily="34" charset="0"/>
              <a:buChar char="•"/>
            </a:pPr>
            <a:r>
              <a:rPr lang="en-US" sz="1300" b="1"/>
              <a:t>Rate-limit</a:t>
            </a:r>
            <a:r>
              <a:rPr lang="en-US" sz="1300"/>
              <a:t>: serverin öz limitini aşmamaq üçün rate limit əlavə et.</a:t>
            </a:r>
          </a:p>
          <a:p>
            <a:pPr marL="285750" indent="-285750">
              <a:lnSpc>
                <a:spcPct val="150000"/>
              </a:lnSpc>
              <a:buFont typeface="Arial" panose="020B0604020202020204" pitchFamily="34" charset="0"/>
              <a:buChar char="•"/>
            </a:pPr>
            <a:r>
              <a:rPr lang="en-US" sz="1300" b="1"/>
              <a:t>Error handling</a:t>
            </a:r>
            <a:r>
              <a:rPr lang="en-US" sz="1300"/>
              <a:t>: proxy uğursuz olduqda JSON və ya sadə mesaj qaytaraq frontend-də istifadəçiyə bildiriş göstər.</a:t>
            </a:r>
          </a:p>
          <a:p>
            <a:pPr marL="285750" indent="-285750">
              <a:lnSpc>
                <a:spcPct val="150000"/>
              </a:lnSpc>
              <a:buFont typeface="Arial" panose="020B0604020202020204" pitchFamily="34" charset="0"/>
              <a:buChar char="•"/>
            </a:pPr>
            <a:r>
              <a:rPr lang="en-US" sz="1300" b="1"/>
              <a:t>Validasiya</a:t>
            </a:r>
            <a:r>
              <a:rPr lang="en-US" sz="1300"/>
              <a:t>: XML-dən alınan rəqəmləri parseFloat ilə yoxla və lazım gələrsə toLocaleString() ilə formatla.</a:t>
            </a:r>
          </a:p>
          <a:p>
            <a:pPr marL="285750" indent="-285750">
              <a:lnSpc>
                <a:spcPct val="150000"/>
              </a:lnSpc>
              <a:buFont typeface="Arial" panose="020B0604020202020204" pitchFamily="34" charset="0"/>
              <a:buChar char="•"/>
            </a:pPr>
            <a:r>
              <a:rPr lang="en-US" sz="1300" b="1"/>
              <a:t>SSL / HTTPS</a:t>
            </a:r>
            <a:r>
              <a:rPr lang="en-US" sz="1300"/>
              <a:t>: TCMB-ə HTTPS ilə bağlanırsan — doğru. cURL üçün SSL yoxlamasını söndürmə (CURLOPT_SSL_VERIFYPEER = true).</a:t>
            </a:r>
          </a:p>
          <a:p>
            <a:pPr marL="0" lvl="1">
              <a:lnSpc>
                <a:spcPct val="150000"/>
              </a:lnSpc>
            </a:pPr>
            <a:endParaRPr lang="en-US" sz="1300"/>
          </a:p>
        </p:txBody>
      </p:sp>
    </p:spTree>
    <p:extLst>
      <p:ext uri="{BB962C8B-B14F-4D97-AF65-F5344CB8AC3E}">
        <p14:creationId xmlns:p14="http://schemas.microsoft.com/office/powerpoint/2010/main" val="770574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29BBB-F903-AF6F-52CF-7CEBCB699BD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4EEA97B-7362-FBE1-907E-972D29AEA22D}"/>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8383198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67E6-3432-842E-A97C-31F25FB6B0E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CA93E1A-15CE-E7AF-DA44-8CDCBF2A2951}"/>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754084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A542D-9F8C-352C-9793-6F011BBEAC6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A836E63-6FAA-A7CF-399A-231F921327D1}"/>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299274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83944-4C80-145A-3E06-185DFA31AA4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DD6A552-BA02-1412-AD8F-4DCAA1B883E0}"/>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1535395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BE0BD-D5BC-D89F-AE66-75DAAD8E6BB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8858874-E182-8B7E-AB51-96DD63F85789}"/>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249289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2BCC-89DB-7225-1C8F-3C7ABFDA31C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FBE95CB-E9BA-A7F5-FA9E-A638AE9379B9}"/>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35435930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61CDE-6630-EEE4-C55A-9EAA2406F70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58D126B-D466-852C-AE6D-FA25B2D8865C}"/>
              </a:ext>
            </a:extLst>
          </p:cNvPr>
          <p:cNvSpPr txBox="1"/>
          <p:nvPr/>
        </p:nvSpPr>
        <p:spPr>
          <a:xfrm>
            <a:off x="203200" y="244826"/>
            <a:ext cx="11822545" cy="369332"/>
          </a:xfrm>
          <a:prstGeom prst="rect">
            <a:avLst/>
          </a:prstGeom>
          <a:noFill/>
        </p:spPr>
        <p:txBody>
          <a:bodyPr wrap="square">
            <a:spAutoFit/>
          </a:bodyPr>
          <a:lstStyle/>
          <a:p>
            <a:r>
              <a:rPr lang="en-US">
                <a:latin typeface="-apple-system"/>
              </a:rPr>
              <a:t>.</a:t>
            </a:r>
            <a:endParaRPr lang="en-US"/>
          </a:p>
        </p:txBody>
      </p:sp>
    </p:spTree>
    <p:extLst>
      <p:ext uri="{BB962C8B-B14F-4D97-AF65-F5344CB8AC3E}">
        <p14:creationId xmlns:p14="http://schemas.microsoft.com/office/powerpoint/2010/main" val="3906970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6276</TotalTime>
  <Words>7499</Words>
  <Application>Microsoft Office PowerPoint</Application>
  <PresentationFormat>Widescreen</PresentationFormat>
  <Paragraphs>1083</Paragraphs>
  <Slides>104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104</vt:i4>
      </vt:variant>
    </vt:vector>
  </HeadingPairs>
  <TitlesOfParts>
    <vt:vector size="111" baseType="lpstr">
      <vt:lpstr>-apple-system</vt: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135</cp:revision>
  <dcterms:created xsi:type="dcterms:W3CDTF">2025-09-15T05:34:52Z</dcterms:created>
  <dcterms:modified xsi:type="dcterms:W3CDTF">2025-09-27T08:44:25Z</dcterms:modified>
</cp:coreProperties>
</file>